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7" r:id="rId4"/>
    <p:sldId id="259" r:id="rId5"/>
    <p:sldId id="288" r:id="rId6"/>
    <p:sldId id="261" r:id="rId7"/>
    <p:sldId id="289" r:id="rId8"/>
    <p:sldId id="264" r:id="rId9"/>
    <p:sldId id="290" r:id="rId10"/>
    <p:sldId id="291" r:id="rId11"/>
    <p:sldId id="292" r:id="rId12"/>
    <p:sldId id="293" r:id="rId13"/>
    <p:sldId id="294" r:id="rId14"/>
    <p:sldId id="265" r:id="rId15"/>
    <p:sldId id="286" r:id="rId16"/>
    <p:sldId id="268" r:id="rId17"/>
    <p:sldId id="270" r:id="rId18"/>
    <p:sldId id="271" r:id="rId19"/>
    <p:sldId id="272" r:id="rId20"/>
    <p:sldId id="295" r:id="rId21"/>
    <p:sldId id="274" r:id="rId22"/>
    <p:sldId id="275" r:id="rId23"/>
    <p:sldId id="276" r:id="rId24"/>
    <p:sldId id="280" r:id="rId25"/>
    <p:sldId id="296" r:id="rId26"/>
    <p:sldId id="297" r:id="rId27"/>
    <p:sldId id="283" r:id="rId28"/>
    <p:sldId id="285" r:id="rId29"/>
    <p:sldId id="284"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300" autoAdjust="0"/>
    <p:restoredTop sz="94660"/>
  </p:normalViewPr>
  <p:slideViewPr>
    <p:cSldViewPr>
      <p:cViewPr varScale="1">
        <p:scale>
          <a:sx n="86" d="100"/>
          <a:sy n="86" d="100"/>
        </p:scale>
        <p:origin x="-137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8EAE0AC-E8B1-4708-85B8-C5476A4BEAEC}" type="datetimeFigureOut">
              <a:rPr lang="en-GB" smtClean="0"/>
              <a:pPr/>
              <a:t>13/09/2017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E82F88-44AC-4BDD-9E8F-E13EDA9F8A33}"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EAE0AC-E8B1-4708-85B8-C5476A4BEAEC}" type="datetimeFigureOut">
              <a:rPr lang="en-GB" smtClean="0"/>
              <a:pPr/>
              <a:t>13/09/2017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E82F88-44AC-4BDD-9E8F-E13EDA9F8A33}"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mailto:admissions@Liverpool.gov.uk" TargetMode="Externa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6.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Parents Guide to Admissions</a:t>
            </a:r>
            <a:endParaRPr lang="en-GB" dirty="0"/>
          </a:p>
        </p:txBody>
      </p:sp>
      <p:sp>
        <p:nvSpPr>
          <p:cNvPr id="3" name="Subtitle 2"/>
          <p:cNvSpPr>
            <a:spLocks noGrp="1"/>
          </p:cNvSpPr>
          <p:nvPr>
            <p:ph type="subTitle" idx="1"/>
          </p:nvPr>
        </p:nvSpPr>
        <p:spPr/>
        <p:txBody>
          <a:bodyPr/>
          <a:lstStyle/>
          <a:p>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Registration</a:t>
            </a:r>
            <a:endParaRPr lang="en-GB" dirty="0"/>
          </a:p>
        </p:txBody>
      </p:sp>
      <p:sp>
        <p:nvSpPr>
          <p:cNvPr id="5" name="Up Arrow Callout 4"/>
          <p:cNvSpPr/>
          <p:nvPr/>
        </p:nvSpPr>
        <p:spPr>
          <a:xfrm>
            <a:off x="1547664" y="2564904"/>
            <a:ext cx="1728192"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Click </a:t>
            </a:r>
            <a:r>
              <a:rPr lang="en-GB" b="1" dirty="0" smtClean="0">
                <a:solidFill>
                  <a:schemeClr val="tx2"/>
                </a:solidFill>
              </a:rPr>
              <a:t>register</a:t>
            </a:r>
            <a:endParaRPr lang="en-GB" b="1" dirty="0">
              <a:solidFill>
                <a:schemeClr val="tx2"/>
              </a:solidFill>
            </a:endParaRPr>
          </a:p>
        </p:txBody>
      </p:sp>
      <p:sp>
        <p:nvSpPr>
          <p:cNvPr id="9" name="Right Arrow Callout 8"/>
          <p:cNvSpPr/>
          <p:nvPr/>
        </p:nvSpPr>
        <p:spPr>
          <a:xfrm>
            <a:off x="2015716" y="4077072"/>
            <a:ext cx="1440160" cy="1800200"/>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2"/>
                </a:solidFill>
              </a:rPr>
              <a:t>Add your security details</a:t>
            </a:r>
            <a:endParaRPr lang="en-GB" sz="1400" dirty="0">
              <a:solidFill>
                <a:schemeClr val="tx2"/>
              </a:solidFill>
            </a:endParaRPr>
          </a:p>
        </p:txBody>
      </p:sp>
      <p:pic>
        <p:nvPicPr>
          <p:cNvPr id="3" name="Picture 2"/>
          <p:cNvPicPr>
            <a:picLocks noChangeAspect="1"/>
          </p:cNvPicPr>
          <p:nvPr/>
        </p:nvPicPr>
        <p:blipFill>
          <a:blip r:embed="rId2" cstate="print"/>
          <a:stretch>
            <a:fillRect/>
          </a:stretch>
        </p:blipFill>
        <p:spPr>
          <a:xfrm>
            <a:off x="442540" y="1245038"/>
            <a:ext cx="5666631" cy="1209295"/>
          </a:xfrm>
          <a:prstGeom prst="rect">
            <a:avLst/>
          </a:prstGeom>
          <a:ln>
            <a:solidFill>
              <a:schemeClr val="accent1"/>
            </a:solidFill>
          </a:ln>
        </p:spPr>
      </p:pic>
      <p:pic>
        <p:nvPicPr>
          <p:cNvPr id="7" name="Picture 6"/>
          <p:cNvPicPr>
            <a:picLocks noChangeAspect="1"/>
          </p:cNvPicPr>
          <p:nvPr/>
        </p:nvPicPr>
        <p:blipFill>
          <a:blip r:embed="rId3" cstate="print"/>
          <a:stretch>
            <a:fillRect/>
          </a:stretch>
        </p:blipFill>
        <p:spPr>
          <a:xfrm>
            <a:off x="3635896" y="3424733"/>
            <a:ext cx="4531791" cy="2911151"/>
          </a:xfrm>
          <a:prstGeom prst="rect">
            <a:avLst/>
          </a:prstGeom>
          <a:ln>
            <a:solidFill>
              <a:schemeClr val="accent1">
                <a:shade val="50000"/>
              </a:schemeClr>
            </a:solid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you are</a:t>
            </a:r>
            <a:endParaRPr lang="en-GB" dirty="0"/>
          </a:p>
        </p:txBody>
      </p:sp>
      <p:pic>
        <p:nvPicPr>
          <p:cNvPr id="4" name="Picture 3"/>
          <p:cNvPicPr>
            <a:picLocks noChangeAspect="1"/>
          </p:cNvPicPr>
          <p:nvPr/>
        </p:nvPicPr>
        <p:blipFill>
          <a:blip r:embed="rId2" cstate="print"/>
          <a:stretch>
            <a:fillRect/>
          </a:stretch>
        </p:blipFill>
        <p:spPr>
          <a:xfrm>
            <a:off x="1123950" y="1747837"/>
            <a:ext cx="6896100" cy="3362325"/>
          </a:xfrm>
          <a:prstGeom prst="rect">
            <a:avLst/>
          </a:prstGeom>
          <a:ln>
            <a:solidFill>
              <a:schemeClr val="accent1">
                <a:shade val="50000"/>
              </a:schemeClr>
            </a:solidFill>
          </a:ln>
        </p:spPr>
      </p:pic>
      <p:sp>
        <p:nvSpPr>
          <p:cNvPr id="5" name="Right Arrow Callout 4"/>
          <p:cNvSpPr/>
          <p:nvPr/>
        </p:nvSpPr>
        <p:spPr>
          <a:xfrm>
            <a:off x="1475656" y="2420888"/>
            <a:ext cx="1440160" cy="1800200"/>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2"/>
                </a:solidFill>
              </a:rPr>
              <a:t>Add your security details</a:t>
            </a:r>
            <a:endParaRPr lang="en-GB" sz="1400" dirty="0">
              <a:solidFill>
                <a:schemeClr val="tx2"/>
              </a:solidFill>
            </a:endParaRPr>
          </a:p>
        </p:txBody>
      </p:sp>
    </p:spTree>
    <p:extLst>
      <p:ext uri="{BB962C8B-B14F-4D97-AF65-F5344CB8AC3E}">
        <p14:creationId xmlns:p14="http://schemas.microsoft.com/office/powerpoint/2010/main" xmlns="" val="1223324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srcRect b="44740"/>
          <a:stretch/>
        </p:blipFill>
        <p:spPr>
          <a:xfrm>
            <a:off x="827584" y="1476573"/>
            <a:ext cx="7758401" cy="2312467"/>
          </a:xfrm>
          <a:prstGeom prst="rect">
            <a:avLst/>
          </a:prstGeom>
          <a:ln>
            <a:solidFill>
              <a:schemeClr val="accent1">
                <a:shade val="50000"/>
              </a:schemeClr>
            </a:solidFill>
          </a:ln>
        </p:spPr>
      </p:pic>
      <p:sp>
        <p:nvSpPr>
          <p:cNvPr id="2" name="Title 1"/>
          <p:cNvSpPr>
            <a:spLocks noGrp="1"/>
          </p:cNvSpPr>
          <p:nvPr>
            <p:ph type="title"/>
          </p:nvPr>
        </p:nvSpPr>
        <p:spPr/>
        <p:txBody>
          <a:bodyPr/>
          <a:lstStyle/>
          <a:p>
            <a:r>
              <a:rPr lang="en-GB" dirty="0" smtClean="0"/>
              <a:t>Where do you live</a:t>
            </a:r>
            <a:endParaRPr lang="en-GB" dirty="0"/>
          </a:p>
        </p:txBody>
      </p:sp>
      <p:sp>
        <p:nvSpPr>
          <p:cNvPr id="5" name="Right Arrow Callout 4"/>
          <p:cNvSpPr/>
          <p:nvPr/>
        </p:nvSpPr>
        <p:spPr>
          <a:xfrm>
            <a:off x="539552" y="2168860"/>
            <a:ext cx="1440160" cy="1800200"/>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2"/>
                </a:solidFill>
              </a:rPr>
              <a:t>Enter your Post Code</a:t>
            </a:r>
            <a:endParaRPr lang="en-GB" sz="1400" dirty="0">
              <a:solidFill>
                <a:schemeClr val="tx2"/>
              </a:solidFill>
            </a:endParaRPr>
          </a:p>
        </p:txBody>
      </p:sp>
      <p:sp>
        <p:nvSpPr>
          <p:cNvPr id="7" name="Left Arrow Callout 6"/>
          <p:cNvSpPr/>
          <p:nvPr/>
        </p:nvSpPr>
        <p:spPr>
          <a:xfrm>
            <a:off x="5148064" y="2816932"/>
            <a:ext cx="1512168" cy="1152128"/>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Find Address</a:t>
            </a:r>
            <a:endParaRPr lang="en-GB" b="1" dirty="0">
              <a:solidFill>
                <a:schemeClr val="tx2"/>
              </a:solidFill>
            </a:endParaRPr>
          </a:p>
        </p:txBody>
      </p:sp>
      <p:pic>
        <p:nvPicPr>
          <p:cNvPr id="6" name="Picture 5"/>
          <p:cNvPicPr>
            <a:picLocks noChangeAspect="1"/>
          </p:cNvPicPr>
          <p:nvPr/>
        </p:nvPicPr>
        <p:blipFill>
          <a:blip r:embed="rId3" cstate="print"/>
          <a:stretch>
            <a:fillRect/>
          </a:stretch>
        </p:blipFill>
        <p:spPr>
          <a:xfrm>
            <a:off x="971600" y="4114986"/>
            <a:ext cx="6381750" cy="2028825"/>
          </a:xfrm>
          <a:prstGeom prst="rect">
            <a:avLst/>
          </a:prstGeom>
          <a:ln>
            <a:solidFill>
              <a:schemeClr val="accent1">
                <a:shade val="50000"/>
              </a:schemeClr>
            </a:solidFill>
          </a:ln>
        </p:spPr>
      </p:pic>
      <p:sp>
        <p:nvSpPr>
          <p:cNvPr id="12" name="Left Arrow Callout 11"/>
          <p:cNvSpPr/>
          <p:nvPr/>
        </p:nvSpPr>
        <p:spPr>
          <a:xfrm>
            <a:off x="6804248" y="4869160"/>
            <a:ext cx="1512168" cy="1152128"/>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Click on Address</a:t>
            </a:r>
            <a:endParaRPr lang="en-GB" b="1" dirty="0">
              <a:solidFill>
                <a:schemeClr val="tx2"/>
              </a:solidFill>
            </a:endParaRPr>
          </a:p>
        </p:txBody>
      </p:sp>
      <p:sp>
        <p:nvSpPr>
          <p:cNvPr id="14" name="Right Arrow Callout 13"/>
          <p:cNvSpPr/>
          <p:nvPr/>
        </p:nvSpPr>
        <p:spPr>
          <a:xfrm>
            <a:off x="457200" y="5531325"/>
            <a:ext cx="1440160" cy="770727"/>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2"/>
                </a:solidFill>
              </a:rPr>
              <a:t>Select</a:t>
            </a:r>
            <a:endParaRPr lang="en-GB" sz="1400" dirty="0">
              <a:solidFill>
                <a:schemeClr val="tx2"/>
              </a:solidFill>
            </a:endParaRPr>
          </a:p>
        </p:txBody>
      </p:sp>
      <p:sp>
        <p:nvSpPr>
          <p:cNvPr id="15" name="Rectangle 14"/>
          <p:cNvSpPr/>
          <p:nvPr/>
        </p:nvSpPr>
        <p:spPr>
          <a:xfrm>
            <a:off x="5904244" y="4058115"/>
            <a:ext cx="2376264" cy="6480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GB" sz="1400" dirty="0" smtClean="0">
                <a:solidFill>
                  <a:schemeClr val="tx2"/>
                </a:solidFill>
              </a:rPr>
              <a:t>If you don’t find your address you can type it in </a:t>
            </a:r>
            <a:r>
              <a:rPr lang="en-GB" sz="1400" b="1" dirty="0" smtClean="0">
                <a:solidFill>
                  <a:schemeClr val="tx2"/>
                </a:solidFill>
              </a:rPr>
              <a:t>Enter </a:t>
            </a:r>
            <a:r>
              <a:rPr lang="en-GB" sz="1400" b="1" dirty="0">
                <a:solidFill>
                  <a:schemeClr val="tx2"/>
                </a:solidFill>
              </a:rPr>
              <a:t>Address </a:t>
            </a:r>
            <a:r>
              <a:rPr lang="en-GB" sz="1400" b="1" dirty="0" smtClean="0">
                <a:solidFill>
                  <a:schemeClr val="tx2"/>
                </a:solidFill>
              </a:rPr>
              <a:t>Manually</a:t>
            </a:r>
            <a:endParaRPr lang="en-GB" sz="1400" b="1" dirty="0">
              <a:solidFill>
                <a:schemeClr val="tx2"/>
              </a:solidFill>
            </a:endParaRPr>
          </a:p>
        </p:txBody>
      </p:sp>
      <p:cxnSp>
        <p:nvCxnSpPr>
          <p:cNvPr id="16" name="Straight Arrow Connector 15"/>
          <p:cNvCxnSpPr/>
          <p:nvPr/>
        </p:nvCxnSpPr>
        <p:spPr>
          <a:xfrm flipH="1">
            <a:off x="4572000" y="4540262"/>
            <a:ext cx="1332148" cy="1800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Give us your contact details</a:t>
            </a:r>
            <a:endParaRPr lang="en-GB" dirty="0"/>
          </a:p>
        </p:txBody>
      </p:sp>
      <p:pic>
        <p:nvPicPr>
          <p:cNvPr id="6" name="Picture 5"/>
          <p:cNvPicPr>
            <a:picLocks noChangeAspect="1"/>
          </p:cNvPicPr>
          <p:nvPr/>
        </p:nvPicPr>
        <p:blipFill rotWithShape="1">
          <a:blip r:embed="rId2" cstate="print"/>
          <a:srcRect t="551" r="553"/>
          <a:stretch/>
        </p:blipFill>
        <p:spPr>
          <a:xfrm>
            <a:off x="2267744" y="1124744"/>
            <a:ext cx="4590628" cy="5304651"/>
          </a:xfrm>
          <a:prstGeom prst="rect">
            <a:avLst/>
          </a:prstGeom>
        </p:spPr>
      </p:pic>
      <p:sp>
        <p:nvSpPr>
          <p:cNvPr id="10" name="Right Arrow Callout 9"/>
          <p:cNvSpPr/>
          <p:nvPr/>
        </p:nvSpPr>
        <p:spPr>
          <a:xfrm>
            <a:off x="846623" y="4077072"/>
            <a:ext cx="1440160" cy="1800200"/>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2"/>
                </a:solidFill>
              </a:rPr>
              <a:t>Enter your telephone Numbers</a:t>
            </a:r>
            <a:endParaRPr lang="en-GB" sz="1400" dirty="0">
              <a:solidFill>
                <a:schemeClr val="tx2"/>
              </a:solidFill>
            </a:endParaRPr>
          </a:p>
        </p:txBody>
      </p:sp>
      <p:sp>
        <p:nvSpPr>
          <p:cNvPr id="11" name="Left Arrow Callout 10"/>
          <p:cNvSpPr/>
          <p:nvPr/>
        </p:nvSpPr>
        <p:spPr>
          <a:xfrm>
            <a:off x="5490220" y="5445224"/>
            <a:ext cx="2736304" cy="1152128"/>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Submit Registration</a:t>
            </a:r>
            <a:endParaRPr lang="en-GB" b="1" dirty="0">
              <a:solidFill>
                <a:schemeClr val="tx2"/>
              </a:solidFill>
            </a:endParaRPr>
          </a:p>
        </p:txBody>
      </p:sp>
    </p:spTree>
    <p:extLst>
      <p:ext uri="{BB962C8B-B14F-4D97-AF65-F5344CB8AC3E}">
        <p14:creationId xmlns:p14="http://schemas.microsoft.com/office/powerpoint/2010/main" xmlns="" val="3899771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stretch>
            <a:fillRect/>
          </a:stretch>
        </p:blipFill>
        <p:spPr>
          <a:xfrm>
            <a:off x="611560" y="1200475"/>
            <a:ext cx="6483102" cy="2062805"/>
          </a:xfrm>
          <a:prstGeom prst="rect">
            <a:avLst/>
          </a:prstGeom>
          <a:ln>
            <a:solidFill>
              <a:schemeClr val="accent1">
                <a:shade val="50000"/>
              </a:schemeClr>
            </a:solidFill>
          </a:ln>
        </p:spPr>
      </p:pic>
      <p:sp>
        <p:nvSpPr>
          <p:cNvPr id="2" name="Title 1"/>
          <p:cNvSpPr>
            <a:spLocks noGrp="1"/>
          </p:cNvSpPr>
          <p:nvPr>
            <p:ph type="title"/>
          </p:nvPr>
        </p:nvSpPr>
        <p:spPr/>
        <p:txBody>
          <a:bodyPr/>
          <a:lstStyle/>
          <a:p>
            <a:r>
              <a:rPr lang="en-GB" dirty="0" smtClean="0"/>
              <a:t>What happens Next</a:t>
            </a:r>
            <a:endParaRPr lang="en-GB" dirty="0"/>
          </a:p>
        </p:txBody>
      </p:sp>
      <p:sp>
        <p:nvSpPr>
          <p:cNvPr id="7" name="Right Arrow Callout 6"/>
          <p:cNvSpPr/>
          <p:nvPr/>
        </p:nvSpPr>
        <p:spPr>
          <a:xfrm>
            <a:off x="611560" y="3284984"/>
            <a:ext cx="2160240" cy="864096"/>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2"/>
                </a:solidFill>
              </a:rPr>
              <a:t>You get an Email</a:t>
            </a:r>
            <a:endParaRPr lang="en-GB" sz="1400" dirty="0">
              <a:solidFill>
                <a:schemeClr val="tx2"/>
              </a:solidFill>
            </a:endParaRPr>
          </a:p>
        </p:txBody>
      </p:sp>
      <p:sp>
        <p:nvSpPr>
          <p:cNvPr id="8" name="Rectangle 7"/>
          <p:cNvSpPr/>
          <p:nvPr/>
        </p:nvSpPr>
        <p:spPr>
          <a:xfrm>
            <a:off x="467544" y="5013176"/>
            <a:ext cx="3024336" cy="136815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GB" sz="1400" dirty="0" smtClean="0">
                <a:solidFill>
                  <a:schemeClr val="tx2"/>
                </a:solidFill>
              </a:rPr>
              <a:t>If the email is not in you inbox, check your Junk Mail folder</a:t>
            </a:r>
          </a:p>
          <a:p>
            <a:pPr>
              <a:buFont typeface="Arial" pitchFamily="34" charset="0"/>
              <a:buChar char="•"/>
            </a:pPr>
            <a:r>
              <a:rPr lang="en-GB" sz="1400" dirty="0" smtClean="0">
                <a:solidFill>
                  <a:schemeClr val="tx2"/>
                </a:solidFill>
              </a:rPr>
              <a:t>If the link is not highlighted copy and paste into your browsers URL box</a:t>
            </a:r>
            <a:endParaRPr lang="en-GB" sz="1400" b="1" dirty="0" smtClean="0">
              <a:solidFill>
                <a:schemeClr val="tx2"/>
              </a:solidFill>
            </a:endParaRPr>
          </a:p>
        </p:txBody>
      </p:sp>
      <p:pic>
        <p:nvPicPr>
          <p:cNvPr id="9" name="Picture 8"/>
          <p:cNvPicPr>
            <a:picLocks noChangeAspect="1"/>
          </p:cNvPicPr>
          <p:nvPr/>
        </p:nvPicPr>
        <p:blipFill>
          <a:blip r:embed="rId3" cstate="print"/>
          <a:stretch>
            <a:fillRect/>
          </a:stretch>
        </p:blipFill>
        <p:spPr>
          <a:xfrm>
            <a:off x="2699792" y="2630746"/>
            <a:ext cx="4835252" cy="2198446"/>
          </a:xfrm>
          <a:prstGeom prst="rect">
            <a:avLst/>
          </a:prstGeom>
        </p:spPr>
      </p:pic>
      <p:sp>
        <p:nvSpPr>
          <p:cNvPr id="12" name="Left Arrow Callout 11"/>
          <p:cNvSpPr/>
          <p:nvPr/>
        </p:nvSpPr>
        <p:spPr>
          <a:xfrm>
            <a:off x="7020272" y="2988827"/>
            <a:ext cx="2016224" cy="1152128"/>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Click on the link</a:t>
            </a:r>
            <a:endParaRPr lang="en-GB" b="1" dirty="0">
              <a:solidFill>
                <a:schemeClr val="tx2"/>
              </a:solidFill>
            </a:endParaRPr>
          </a:p>
        </p:txBody>
      </p:sp>
      <p:pic>
        <p:nvPicPr>
          <p:cNvPr id="11" name="Picture 10"/>
          <p:cNvPicPr>
            <a:picLocks noChangeAspect="1"/>
          </p:cNvPicPr>
          <p:nvPr/>
        </p:nvPicPr>
        <p:blipFill>
          <a:blip r:embed="rId4" cstate="print"/>
          <a:stretch>
            <a:fillRect/>
          </a:stretch>
        </p:blipFill>
        <p:spPr>
          <a:xfrm>
            <a:off x="3774443" y="4850489"/>
            <a:ext cx="5249580" cy="1723310"/>
          </a:xfrm>
          <a:prstGeom prst="rect">
            <a:avLst/>
          </a:prstGeom>
          <a:ln>
            <a:solidFill>
              <a:schemeClr val="accent1">
                <a:shade val="50000"/>
              </a:schemeClr>
            </a:solidFill>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Log in</a:t>
            </a:r>
            <a:endParaRPr lang="en-GB" dirty="0"/>
          </a:p>
        </p:txBody>
      </p:sp>
      <p:pic>
        <p:nvPicPr>
          <p:cNvPr id="4" name="Picture 3"/>
          <p:cNvPicPr>
            <a:picLocks noChangeAspect="1"/>
          </p:cNvPicPr>
          <p:nvPr/>
        </p:nvPicPr>
        <p:blipFill>
          <a:blip r:embed="rId2" cstate="print"/>
          <a:stretch>
            <a:fillRect/>
          </a:stretch>
        </p:blipFill>
        <p:spPr>
          <a:xfrm>
            <a:off x="2411760" y="1426442"/>
            <a:ext cx="3600450" cy="3514725"/>
          </a:xfrm>
          <a:prstGeom prst="rect">
            <a:avLst/>
          </a:prstGeom>
          <a:ln>
            <a:solidFill>
              <a:schemeClr val="accent1">
                <a:shade val="50000"/>
              </a:schemeClr>
            </a:solidFill>
          </a:ln>
        </p:spPr>
      </p:pic>
      <p:sp>
        <p:nvSpPr>
          <p:cNvPr id="5" name="Left Arrow Callout 4"/>
          <p:cNvSpPr/>
          <p:nvPr/>
        </p:nvSpPr>
        <p:spPr>
          <a:xfrm>
            <a:off x="5897607" y="2607740"/>
            <a:ext cx="2016224" cy="1152128"/>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Email</a:t>
            </a:r>
          </a:p>
          <a:p>
            <a:pPr algn="ctr"/>
            <a:endParaRPr lang="en-GB" b="1" dirty="0">
              <a:solidFill>
                <a:schemeClr val="tx2"/>
              </a:solidFill>
            </a:endParaRPr>
          </a:p>
          <a:p>
            <a:pPr algn="ctr"/>
            <a:r>
              <a:rPr lang="en-GB" b="1" dirty="0" smtClean="0">
                <a:solidFill>
                  <a:schemeClr val="tx2"/>
                </a:solidFill>
              </a:rPr>
              <a:t>Password</a:t>
            </a:r>
            <a:endParaRPr lang="en-GB" b="1" dirty="0">
              <a:solidFill>
                <a:schemeClr val="tx2"/>
              </a:solidFill>
            </a:endParaRPr>
          </a:p>
        </p:txBody>
      </p:sp>
      <p:sp>
        <p:nvSpPr>
          <p:cNvPr id="6" name="Rectangle 5"/>
          <p:cNvSpPr/>
          <p:nvPr/>
        </p:nvSpPr>
        <p:spPr>
          <a:xfrm>
            <a:off x="5076056" y="5058246"/>
            <a:ext cx="3024336" cy="107302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GB" sz="1400" dirty="0" smtClean="0">
                <a:solidFill>
                  <a:schemeClr val="tx2"/>
                </a:solidFill>
              </a:rPr>
              <a:t>If you have forgotten your password follow the ‘Forgotten your password?’ link</a:t>
            </a:r>
          </a:p>
          <a:p>
            <a:endParaRPr lang="en-GB" sz="1400" b="1" dirty="0" smtClean="0">
              <a:solidFill>
                <a:schemeClr val="tx2"/>
              </a:solidFill>
            </a:endParaRPr>
          </a:p>
        </p:txBody>
      </p:sp>
      <p:sp>
        <p:nvSpPr>
          <p:cNvPr id="8" name="Right Arrow Callout 7"/>
          <p:cNvSpPr/>
          <p:nvPr/>
        </p:nvSpPr>
        <p:spPr>
          <a:xfrm>
            <a:off x="755576" y="3284984"/>
            <a:ext cx="1440160" cy="1800200"/>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2"/>
                </a:solidFill>
              </a:rPr>
              <a:t>Login</a:t>
            </a:r>
            <a:endParaRPr lang="en-GB" sz="2400" dirty="0">
              <a:solidFill>
                <a:schemeClr val="tx2"/>
              </a:solidFill>
            </a:endParaRPr>
          </a:p>
        </p:txBody>
      </p:sp>
    </p:spTree>
    <p:extLst>
      <p:ext uri="{BB962C8B-B14F-4D97-AF65-F5344CB8AC3E}">
        <p14:creationId xmlns:p14="http://schemas.microsoft.com/office/powerpoint/2010/main" xmlns="" val="3040136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stretch>
            <a:fillRect/>
          </a:stretch>
        </p:blipFill>
        <p:spPr>
          <a:xfrm>
            <a:off x="1259632" y="1133277"/>
            <a:ext cx="5543417" cy="4167931"/>
          </a:xfrm>
          <a:prstGeom prst="rect">
            <a:avLst/>
          </a:prstGeom>
          <a:ln>
            <a:solidFill>
              <a:schemeClr val="accent1">
                <a:shade val="50000"/>
              </a:schemeClr>
            </a:solidFill>
          </a:ln>
        </p:spPr>
      </p:pic>
      <p:sp>
        <p:nvSpPr>
          <p:cNvPr id="2" name="Title 1"/>
          <p:cNvSpPr>
            <a:spLocks noGrp="1"/>
          </p:cNvSpPr>
          <p:nvPr>
            <p:ph type="title"/>
          </p:nvPr>
        </p:nvSpPr>
        <p:spPr/>
        <p:txBody>
          <a:bodyPr/>
          <a:lstStyle/>
          <a:p>
            <a:r>
              <a:rPr lang="en-GB" dirty="0" smtClean="0"/>
              <a:t>Your Home Page</a:t>
            </a:r>
            <a:endParaRPr lang="en-GB" dirty="0"/>
          </a:p>
        </p:txBody>
      </p:sp>
      <p:sp>
        <p:nvSpPr>
          <p:cNvPr id="6" name="Rectangle 5"/>
          <p:cNvSpPr/>
          <p:nvPr/>
        </p:nvSpPr>
        <p:spPr>
          <a:xfrm>
            <a:off x="5662464" y="5517232"/>
            <a:ext cx="3024336" cy="10081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GB" sz="1400" dirty="0" smtClean="0">
                <a:solidFill>
                  <a:schemeClr val="tx2"/>
                </a:solidFill>
              </a:rPr>
              <a:t>If you have more than one child you only need one account</a:t>
            </a:r>
            <a:endParaRPr lang="en-GB" sz="1400" b="1" dirty="0">
              <a:solidFill>
                <a:schemeClr val="tx2"/>
              </a:solidFill>
            </a:endParaRPr>
          </a:p>
        </p:txBody>
      </p:sp>
      <p:sp>
        <p:nvSpPr>
          <p:cNvPr id="8" name="Up Arrow Callout 7"/>
          <p:cNvSpPr/>
          <p:nvPr/>
        </p:nvSpPr>
        <p:spPr>
          <a:xfrm>
            <a:off x="1259632" y="5032991"/>
            <a:ext cx="1728192"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Click </a:t>
            </a:r>
            <a:r>
              <a:rPr lang="en-GB" b="1" dirty="0" smtClean="0">
                <a:solidFill>
                  <a:schemeClr val="tx2"/>
                </a:solidFill>
              </a:rPr>
              <a:t>School Places</a:t>
            </a:r>
            <a:endParaRPr lang="en-GB" b="1" dirty="0">
              <a:solidFill>
                <a:schemeClr val="tx2"/>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Adding an Application</a:t>
            </a:r>
            <a:endParaRPr lang="en-GB" dirty="0"/>
          </a:p>
        </p:txBody>
      </p:sp>
      <p:pic>
        <p:nvPicPr>
          <p:cNvPr id="3" name="Picture 2"/>
          <p:cNvPicPr>
            <a:picLocks noChangeAspect="1"/>
          </p:cNvPicPr>
          <p:nvPr/>
        </p:nvPicPr>
        <p:blipFill>
          <a:blip r:embed="rId2" cstate="print"/>
          <a:stretch>
            <a:fillRect/>
          </a:stretch>
        </p:blipFill>
        <p:spPr>
          <a:xfrm>
            <a:off x="657436" y="1422315"/>
            <a:ext cx="7829128" cy="3960438"/>
          </a:xfrm>
          <a:prstGeom prst="rect">
            <a:avLst/>
          </a:prstGeom>
          <a:ln>
            <a:solidFill>
              <a:schemeClr val="accent1">
                <a:shade val="50000"/>
              </a:schemeClr>
            </a:solidFill>
          </a:ln>
        </p:spPr>
      </p:pic>
      <p:sp>
        <p:nvSpPr>
          <p:cNvPr id="4" name="Up Arrow Callout 3"/>
          <p:cNvSpPr/>
          <p:nvPr/>
        </p:nvSpPr>
        <p:spPr>
          <a:xfrm>
            <a:off x="7092280" y="5157192"/>
            <a:ext cx="1728192"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Click </a:t>
            </a:r>
            <a:r>
              <a:rPr lang="en-GB" b="1" dirty="0" smtClean="0">
                <a:solidFill>
                  <a:schemeClr val="tx2"/>
                </a:solidFill>
              </a:rPr>
              <a:t>Add Child</a:t>
            </a:r>
            <a:endParaRPr lang="en-GB" b="1" dirty="0">
              <a:solidFill>
                <a:schemeClr val="tx2"/>
              </a:solidFill>
            </a:endParaRPr>
          </a:p>
        </p:txBody>
      </p:sp>
      <p:sp>
        <p:nvSpPr>
          <p:cNvPr id="5" name="Rectangle 4"/>
          <p:cNvSpPr/>
          <p:nvPr/>
        </p:nvSpPr>
        <p:spPr>
          <a:xfrm>
            <a:off x="656777" y="5517232"/>
            <a:ext cx="3024336" cy="10081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GB" sz="1400" dirty="0" smtClean="0">
                <a:solidFill>
                  <a:schemeClr val="tx2"/>
                </a:solidFill>
              </a:rPr>
              <a:t>If you already have children added via another service or My Family they will be shown here </a:t>
            </a:r>
            <a:endParaRPr lang="en-GB" sz="1400" b="1" dirty="0">
              <a:solidFill>
                <a:schemeClr val="tx2"/>
              </a:solidFill>
            </a:endParaRPr>
          </a:p>
        </p:txBody>
      </p:sp>
    </p:spTree>
    <p:extLst>
      <p:ext uri="{BB962C8B-B14F-4D97-AF65-F5344CB8AC3E}">
        <p14:creationId xmlns:p14="http://schemas.microsoft.com/office/powerpoint/2010/main" xmlns="" val="2876673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 your child</a:t>
            </a:r>
            <a:endParaRPr lang="en-GB" dirty="0"/>
          </a:p>
        </p:txBody>
      </p:sp>
      <p:pic>
        <p:nvPicPr>
          <p:cNvPr id="3" name="Picture 2"/>
          <p:cNvPicPr>
            <a:picLocks noChangeAspect="1"/>
          </p:cNvPicPr>
          <p:nvPr/>
        </p:nvPicPr>
        <p:blipFill>
          <a:blip r:embed="rId2" cstate="print"/>
          <a:stretch>
            <a:fillRect/>
          </a:stretch>
        </p:blipFill>
        <p:spPr>
          <a:xfrm>
            <a:off x="761852" y="1196751"/>
            <a:ext cx="7924948" cy="5136968"/>
          </a:xfrm>
          <a:prstGeom prst="rect">
            <a:avLst/>
          </a:prstGeom>
          <a:ln>
            <a:solidFill>
              <a:schemeClr val="accent1">
                <a:shade val="50000"/>
              </a:schemeClr>
            </a:solidFill>
          </a:ln>
        </p:spPr>
      </p:pic>
      <p:sp>
        <p:nvSpPr>
          <p:cNvPr id="4" name="Left Arrow Callout 3"/>
          <p:cNvSpPr/>
          <p:nvPr/>
        </p:nvSpPr>
        <p:spPr>
          <a:xfrm>
            <a:off x="6516216" y="2037044"/>
            <a:ext cx="2304256" cy="1728192"/>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Enter you child’s legal names, gender and date of Birth</a:t>
            </a:r>
            <a:endParaRPr lang="en-GB" b="1" dirty="0">
              <a:solidFill>
                <a:schemeClr val="tx2"/>
              </a:solidFill>
            </a:endParaRPr>
          </a:p>
        </p:txBody>
      </p:sp>
      <p:sp>
        <p:nvSpPr>
          <p:cNvPr id="6" name="Right Arrow Callout 5"/>
          <p:cNvSpPr/>
          <p:nvPr/>
        </p:nvSpPr>
        <p:spPr>
          <a:xfrm>
            <a:off x="899592" y="3458013"/>
            <a:ext cx="1368152" cy="614445"/>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smtClean="0">
                <a:solidFill>
                  <a:schemeClr val="tx2"/>
                </a:solidFill>
              </a:rPr>
              <a:t>Relationship</a:t>
            </a:r>
            <a:endParaRPr lang="en-GB" sz="1100" dirty="0">
              <a:solidFill>
                <a:schemeClr val="tx2"/>
              </a:solidFill>
            </a:endParaRPr>
          </a:p>
        </p:txBody>
      </p:sp>
      <p:sp>
        <p:nvSpPr>
          <p:cNvPr id="7" name="Left Arrow Callout 6"/>
          <p:cNvSpPr/>
          <p:nvPr/>
        </p:nvSpPr>
        <p:spPr>
          <a:xfrm>
            <a:off x="6369741" y="4605527"/>
            <a:ext cx="2304256" cy="1728192"/>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2"/>
                </a:solidFill>
              </a:rPr>
              <a:t>Confirm they live with your or click in the box below to add their address</a:t>
            </a:r>
            <a:endParaRPr lang="en-GB" sz="1400" b="1" dirty="0">
              <a:solidFill>
                <a:schemeClr val="tx2"/>
              </a:solidFill>
            </a:endParaRPr>
          </a:p>
        </p:txBody>
      </p:sp>
    </p:spTree>
    <p:extLst>
      <p:ext uri="{BB962C8B-B14F-4D97-AF65-F5344CB8AC3E}">
        <p14:creationId xmlns:p14="http://schemas.microsoft.com/office/powerpoint/2010/main" xmlns="" val="19698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 Child cont..</a:t>
            </a:r>
            <a:endParaRPr lang="en-GB" dirty="0"/>
          </a:p>
        </p:txBody>
      </p:sp>
      <p:pic>
        <p:nvPicPr>
          <p:cNvPr id="3" name="Picture 2"/>
          <p:cNvPicPr>
            <a:picLocks noChangeAspect="1"/>
          </p:cNvPicPr>
          <p:nvPr/>
        </p:nvPicPr>
        <p:blipFill>
          <a:blip r:embed="rId2" cstate="print"/>
          <a:stretch>
            <a:fillRect/>
          </a:stretch>
        </p:blipFill>
        <p:spPr>
          <a:xfrm>
            <a:off x="1300745" y="1424706"/>
            <a:ext cx="6542509" cy="3666611"/>
          </a:xfrm>
          <a:prstGeom prst="rect">
            <a:avLst/>
          </a:prstGeom>
          <a:ln>
            <a:solidFill>
              <a:schemeClr val="accent1">
                <a:shade val="50000"/>
              </a:schemeClr>
            </a:solidFill>
          </a:ln>
        </p:spPr>
      </p:pic>
      <p:sp>
        <p:nvSpPr>
          <p:cNvPr id="7" name="Up Arrow Callout 6"/>
          <p:cNvSpPr/>
          <p:nvPr/>
        </p:nvSpPr>
        <p:spPr>
          <a:xfrm>
            <a:off x="6588224" y="5229200"/>
            <a:ext cx="1728192"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Click </a:t>
            </a:r>
            <a:r>
              <a:rPr lang="en-GB" b="1" dirty="0" smtClean="0">
                <a:solidFill>
                  <a:schemeClr val="tx2"/>
                </a:solidFill>
              </a:rPr>
              <a:t>Add Child</a:t>
            </a:r>
            <a:endParaRPr lang="en-GB" b="1" dirty="0">
              <a:solidFill>
                <a:schemeClr val="tx2"/>
              </a:solidFill>
            </a:endParaRPr>
          </a:p>
        </p:txBody>
      </p:sp>
    </p:spTree>
    <p:extLst>
      <p:ext uri="{BB962C8B-B14F-4D97-AF65-F5344CB8AC3E}">
        <p14:creationId xmlns:p14="http://schemas.microsoft.com/office/powerpoint/2010/main" xmlns="" val="941262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the application</a:t>
            </a:r>
            <a:endParaRPr lang="en-GB" dirty="0"/>
          </a:p>
        </p:txBody>
      </p:sp>
      <p:pic>
        <p:nvPicPr>
          <p:cNvPr id="3" name="Picture 2"/>
          <p:cNvPicPr>
            <a:picLocks noChangeAspect="1"/>
          </p:cNvPicPr>
          <p:nvPr/>
        </p:nvPicPr>
        <p:blipFill>
          <a:blip r:embed="rId2" cstate="print"/>
          <a:stretch>
            <a:fillRect/>
          </a:stretch>
        </p:blipFill>
        <p:spPr>
          <a:xfrm>
            <a:off x="971973" y="1196752"/>
            <a:ext cx="7200054" cy="4745335"/>
          </a:xfrm>
          <a:prstGeom prst="rect">
            <a:avLst/>
          </a:prstGeom>
          <a:ln>
            <a:solidFill>
              <a:schemeClr val="accent1"/>
            </a:solidFill>
          </a:ln>
        </p:spPr>
      </p:pic>
      <p:sp>
        <p:nvSpPr>
          <p:cNvPr id="4" name="Left Arrow Callout 3"/>
          <p:cNvSpPr/>
          <p:nvPr/>
        </p:nvSpPr>
        <p:spPr>
          <a:xfrm>
            <a:off x="3491880" y="4725144"/>
            <a:ext cx="2304256" cy="928911"/>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Start new Application</a:t>
            </a:r>
            <a:endParaRPr lang="en-GB" b="1" dirty="0">
              <a:solidFill>
                <a:schemeClr val="tx2"/>
              </a:solidFill>
            </a:endParaRPr>
          </a:p>
        </p:txBody>
      </p:sp>
    </p:spTree>
    <p:extLst>
      <p:ext uri="{BB962C8B-B14F-4D97-AF65-F5344CB8AC3E}">
        <p14:creationId xmlns:p14="http://schemas.microsoft.com/office/powerpoint/2010/main" xmlns="" val="1039493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Which Local Authority do you live in?</a:t>
            </a:r>
            <a:endParaRPr lang="en-GB" dirty="0"/>
          </a:p>
        </p:txBody>
      </p:sp>
      <p:pic>
        <p:nvPicPr>
          <p:cNvPr id="3" name="Picture 2"/>
          <p:cNvPicPr>
            <a:picLocks noChangeAspect="1"/>
          </p:cNvPicPr>
          <p:nvPr/>
        </p:nvPicPr>
        <p:blipFill>
          <a:blip r:embed="rId2" cstate="print"/>
          <a:stretch>
            <a:fillRect/>
          </a:stretch>
        </p:blipFill>
        <p:spPr>
          <a:xfrm>
            <a:off x="529026" y="1447866"/>
            <a:ext cx="7087145" cy="2252353"/>
          </a:xfrm>
          <a:prstGeom prst="rect">
            <a:avLst/>
          </a:prstGeom>
          <a:ln>
            <a:solidFill>
              <a:schemeClr val="accent1">
                <a:shade val="50000"/>
              </a:schemeClr>
            </a:solidFill>
          </a:ln>
        </p:spPr>
      </p:pic>
      <p:sp>
        <p:nvSpPr>
          <p:cNvPr id="4" name="Rectangle 3"/>
          <p:cNvSpPr/>
          <p:nvPr/>
        </p:nvSpPr>
        <p:spPr>
          <a:xfrm>
            <a:off x="251520" y="4005064"/>
            <a:ext cx="3024336" cy="10081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1400" dirty="0" smtClean="0">
                <a:solidFill>
                  <a:schemeClr val="tx2"/>
                </a:solidFill>
              </a:rPr>
              <a:t>You should check you are using the right website to apply for a school place</a:t>
            </a:r>
            <a:endParaRPr lang="en-GB" sz="1400" b="1" dirty="0">
              <a:solidFill>
                <a:schemeClr val="tx2"/>
              </a:solidFill>
            </a:endParaRPr>
          </a:p>
        </p:txBody>
      </p:sp>
      <p:pic>
        <p:nvPicPr>
          <p:cNvPr id="5" name="Picture 4"/>
          <p:cNvPicPr>
            <a:picLocks noChangeAspect="1"/>
          </p:cNvPicPr>
          <p:nvPr/>
        </p:nvPicPr>
        <p:blipFill>
          <a:blip r:embed="rId3" cstate="print"/>
          <a:stretch>
            <a:fillRect/>
          </a:stretch>
        </p:blipFill>
        <p:spPr>
          <a:xfrm>
            <a:off x="3419872" y="2899917"/>
            <a:ext cx="4514850" cy="2009775"/>
          </a:xfrm>
          <a:prstGeom prst="rect">
            <a:avLst/>
          </a:prstGeom>
          <a:ln>
            <a:solidFill>
              <a:schemeClr val="accent1">
                <a:shade val="50000"/>
              </a:schemeClr>
            </a:solidFill>
          </a:ln>
        </p:spPr>
      </p:pic>
      <p:pic>
        <p:nvPicPr>
          <p:cNvPr id="6" name="Picture 5"/>
          <p:cNvPicPr>
            <a:picLocks noChangeAspect="1"/>
          </p:cNvPicPr>
          <p:nvPr/>
        </p:nvPicPr>
        <p:blipFill>
          <a:blip r:embed="rId4" cstate="print"/>
          <a:stretch>
            <a:fillRect/>
          </a:stretch>
        </p:blipFill>
        <p:spPr>
          <a:xfrm>
            <a:off x="6156057" y="5182498"/>
            <a:ext cx="2255451" cy="891376"/>
          </a:xfrm>
          <a:prstGeom prst="rect">
            <a:avLst/>
          </a:prstGeom>
          <a:ln>
            <a:solidFill>
              <a:schemeClr val="accent1">
                <a:shade val="50000"/>
              </a:schemeClr>
            </a:solidFill>
          </a:ln>
        </p:spPr>
      </p:pic>
    </p:spTree>
    <p:extLst>
      <p:ext uri="{BB962C8B-B14F-4D97-AF65-F5344CB8AC3E}">
        <p14:creationId xmlns:p14="http://schemas.microsoft.com/office/powerpoint/2010/main" xmlns="" val="1393037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When is your child changing school?</a:t>
            </a:r>
            <a:endParaRPr lang="en-GB" dirty="0"/>
          </a:p>
        </p:txBody>
      </p:sp>
      <p:sp>
        <p:nvSpPr>
          <p:cNvPr id="8" name="Rectangle 7"/>
          <p:cNvSpPr/>
          <p:nvPr/>
        </p:nvSpPr>
        <p:spPr>
          <a:xfrm>
            <a:off x="539552" y="5157192"/>
            <a:ext cx="3024336" cy="151216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GB" sz="1400" dirty="0" smtClean="0">
                <a:solidFill>
                  <a:schemeClr val="tx2"/>
                </a:solidFill>
              </a:rPr>
              <a:t>If you don’t get an Admissions Transfer Group you maybe too late in applying or your child’s date of birth is out of range – either way please contact Admissions on 233 3006 or by e-mail at </a:t>
            </a:r>
            <a:r>
              <a:rPr lang="en-GB" sz="1400" dirty="0" smtClean="0">
                <a:solidFill>
                  <a:schemeClr val="tx2"/>
                </a:solidFill>
                <a:hlinkClick r:id="rId2"/>
              </a:rPr>
              <a:t>admissions@liverpool.gov.uk</a:t>
            </a:r>
            <a:r>
              <a:rPr lang="en-GB" sz="1400" dirty="0" smtClean="0">
                <a:solidFill>
                  <a:schemeClr val="tx2"/>
                </a:solidFill>
              </a:rPr>
              <a:t> </a:t>
            </a:r>
            <a:endParaRPr lang="en-GB" sz="1400" b="1" dirty="0">
              <a:solidFill>
                <a:schemeClr val="tx2"/>
              </a:solidFill>
            </a:endParaRPr>
          </a:p>
        </p:txBody>
      </p:sp>
      <p:pic>
        <p:nvPicPr>
          <p:cNvPr id="4" name="Picture 3"/>
          <p:cNvPicPr>
            <a:picLocks noChangeAspect="1"/>
          </p:cNvPicPr>
          <p:nvPr/>
        </p:nvPicPr>
        <p:blipFill>
          <a:blip r:embed="rId3" cstate="print"/>
          <a:stretch>
            <a:fillRect/>
          </a:stretch>
        </p:blipFill>
        <p:spPr>
          <a:xfrm>
            <a:off x="722871" y="1581582"/>
            <a:ext cx="7698258" cy="3051627"/>
          </a:xfrm>
          <a:prstGeom prst="rect">
            <a:avLst/>
          </a:prstGeom>
          <a:ln>
            <a:solidFill>
              <a:schemeClr val="accent1">
                <a:shade val="50000"/>
              </a:schemeClr>
            </a:solidFill>
          </a:ln>
        </p:spPr>
      </p:pic>
      <p:sp>
        <p:nvSpPr>
          <p:cNvPr id="11" name="Left Arrow Callout 10"/>
          <p:cNvSpPr/>
          <p:nvPr/>
        </p:nvSpPr>
        <p:spPr>
          <a:xfrm>
            <a:off x="3131840" y="3140150"/>
            <a:ext cx="2304256" cy="928911"/>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Click the Box</a:t>
            </a:r>
            <a:endParaRPr lang="en-GB" b="1" dirty="0">
              <a:solidFill>
                <a:schemeClr val="tx2"/>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stretch>
            <a:fillRect/>
          </a:stretch>
        </p:blipFill>
        <p:spPr>
          <a:xfrm>
            <a:off x="1411709" y="1520498"/>
            <a:ext cx="6320581" cy="3384956"/>
          </a:xfrm>
          <a:prstGeom prst="rect">
            <a:avLst/>
          </a:prstGeom>
          <a:ln>
            <a:solidFill>
              <a:schemeClr val="accent1"/>
            </a:solidFill>
          </a:ln>
        </p:spPr>
      </p:pic>
      <p:sp>
        <p:nvSpPr>
          <p:cNvPr id="2" name="Title 1"/>
          <p:cNvSpPr>
            <a:spLocks noGrp="1"/>
          </p:cNvSpPr>
          <p:nvPr>
            <p:ph type="title"/>
          </p:nvPr>
        </p:nvSpPr>
        <p:spPr/>
        <p:txBody>
          <a:bodyPr/>
          <a:lstStyle/>
          <a:p>
            <a:r>
              <a:rPr lang="en-GB" dirty="0" smtClean="0"/>
              <a:t>If you have a UID?</a:t>
            </a:r>
            <a:endParaRPr lang="en-GB" dirty="0"/>
          </a:p>
        </p:txBody>
      </p:sp>
      <p:sp>
        <p:nvSpPr>
          <p:cNvPr id="7" name="Right Arrow Callout 6"/>
          <p:cNvSpPr/>
          <p:nvPr/>
        </p:nvSpPr>
        <p:spPr>
          <a:xfrm>
            <a:off x="295585" y="3212976"/>
            <a:ext cx="2232248" cy="1296144"/>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2"/>
                </a:solidFill>
              </a:rPr>
              <a:t>Enter your UID</a:t>
            </a:r>
          </a:p>
          <a:p>
            <a:pPr algn="ctr"/>
            <a:endParaRPr lang="en-GB" sz="1400" dirty="0" smtClean="0">
              <a:solidFill>
                <a:schemeClr val="tx2"/>
              </a:solidFill>
            </a:endParaRPr>
          </a:p>
          <a:p>
            <a:pPr algn="ctr"/>
            <a:r>
              <a:rPr lang="en-GB" sz="1400" dirty="0" smtClean="0">
                <a:solidFill>
                  <a:schemeClr val="tx2"/>
                </a:solidFill>
              </a:rPr>
              <a:t>Then press Next </a:t>
            </a:r>
            <a:endParaRPr lang="en-GB" sz="1400" b="1" dirty="0">
              <a:solidFill>
                <a:schemeClr val="tx2"/>
              </a:solidFill>
            </a:endParaRPr>
          </a:p>
        </p:txBody>
      </p:sp>
      <p:sp>
        <p:nvSpPr>
          <p:cNvPr id="9" name="Left Arrow Callout 8"/>
          <p:cNvSpPr/>
          <p:nvPr/>
        </p:nvSpPr>
        <p:spPr>
          <a:xfrm>
            <a:off x="7020272" y="2996952"/>
            <a:ext cx="1512168" cy="1152128"/>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Or </a:t>
            </a:r>
          </a:p>
          <a:p>
            <a:pPr algn="ctr"/>
            <a:r>
              <a:rPr lang="en-GB" b="1" dirty="0" smtClean="0">
                <a:solidFill>
                  <a:schemeClr val="tx2"/>
                </a:solidFill>
              </a:rPr>
              <a:t>No UID</a:t>
            </a:r>
            <a:endParaRPr lang="en-GB" b="1" dirty="0">
              <a:solidFill>
                <a:schemeClr val="tx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child’s details?</a:t>
            </a:r>
            <a:endParaRPr lang="en-GB" dirty="0"/>
          </a:p>
        </p:txBody>
      </p:sp>
      <p:pic>
        <p:nvPicPr>
          <p:cNvPr id="4" name="Picture 3"/>
          <p:cNvPicPr>
            <a:picLocks noChangeAspect="1"/>
          </p:cNvPicPr>
          <p:nvPr/>
        </p:nvPicPr>
        <p:blipFill>
          <a:blip r:embed="rId2" cstate="print"/>
          <a:stretch>
            <a:fillRect/>
          </a:stretch>
        </p:blipFill>
        <p:spPr>
          <a:xfrm>
            <a:off x="732396" y="1484784"/>
            <a:ext cx="7679208" cy="2997298"/>
          </a:xfrm>
          <a:prstGeom prst="rect">
            <a:avLst/>
          </a:prstGeom>
          <a:ln>
            <a:solidFill>
              <a:schemeClr val="accent1">
                <a:shade val="50000"/>
              </a:schemeClr>
            </a:solidFill>
          </a:ln>
        </p:spPr>
      </p:pic>
      <p:sp>
        <p:nvSpPr>
          <p:cNvPr id="9" name="Up Arrow Callout 8"/>
          <p:cNvSpPr/>
          <p:nvPr/>
        </p:nvSpPr>
        <p:spPr>
          <a:xfrm>
            <a:off x="1115616" y="4482082"/>
            <a:ext cx="1440160" cy="1584176"/>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Slide to select </a:t>
            </a:r>
          </a:p>
        </p:txBody>
      </p:sp>
      <p:sp>
        <p:nvSpPr>
          <p:cNvPr id="10" name="Up Arrow Callout 9"/>
          <p:cNvSpPr/>
          <p:nvPr/>
        </p:nvSpPr>
        <p:spPr>
          <a:xfrm>
            <a:off x="7246640" y="4482082"/>
            <a:ext cx="1440160" cy="1584176"/>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Next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stretch>
            <a:fillRect/>
          </a:stretch>
        </p:blipFill>
        <p:spPr>
          <a:xfrm>
            <a:off x="921656" y="2605819"/>
            <a:ext cx="5644505" cy="3843067"/>
          </a:xfrm>
          <a:prstGeom prst="rect">
            <a:avLst/>
          </a:prstGeom>
          <a:ln>
            <a:solidFill>
              <a:schemeClr val="accent1">
                <a:shade val="50000"/>
              </a:schemeClr>
            </a:solidFill>
          </a:ln>
        </p:spPr>
      </p:pic>
      <p:sp>
        <p:nvSpPr>
          <p:cNvPr id="2" name="Title 1"/>
          <p:cNvSpPr>
            <a:spLocks noGrp="1"/>
          </p:cNvSpPr>
          <p:nvPr>
            <p:ph type="title"/>
          </p:nvPr>
        </p:nvSpPr>
        <p:spPr/>
        <p:txBody>
          <a:bodyPr/>
          <a:lstStyle/>
          <a:p>
            <a:r>
              <a:rPr lang="en-GB" dirty="0" smtClean="0"/>
              <a:t>Current School</a:t>
            </a:r>
            <a:endParaRPr lang="en-GB" dirty="0"/>
          </a:p>
        </p:txBody>
      </p:sp>
      <p:sp>
        <p:nvSpPr>
          <p:cNvPr id="5" name="Rectangle 4"/>
          <p:cNvSpPr/>
          <p:nvPr/>
        </p:nvSpPr>
        <p:spPr>
          <a:xfrm>
            <a:off x="683568" y="1268760"/>
            <a:ext cx="7272808" cy="12961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GB" sz="2000" dirty="0" smtClean="0">
                <a:solidFill>
                  <a:schemeClr val="tx2"/>
                </a:solidFill>
              </a:rPr>
              <a:t>IMPORTANT – If your child is applying for a place in reception skip to ‘Your Preferences’ on Slide 19.</a:t>
            </a:r>
          </a:p>
          <a:p>
            <a:pPr>
              <a:buFont typeface="Arial" pitchFamily="34" charset="0"/>
              <a:buChar char="•"/>
            </a:pPr>
            <a:r>
              <a:rPr lang="en-GB" sz="2000" dirty="0" smtClean="0">
                <a:solidFill>
                  <a:schemeClr val="tx2"/>
                </a:solidFill>
              </a:rPr>
              <a:t>If you used a UID you will skip this page anyhow.</a:t>
            </a:r>
            <a:endParaRPr lang="en-GB" sz="2000" b="1" dirty="0">
              <a:solidFill>
                <a:schemeClr val="tx2"/>
              </a:solidFill>
            </a:endParaRPr>
          </a:p>
        </p:txBody>
      </p:sp>
      <p:sp>
        <p:nvSpPr>
          <p:cNvPr id="6" name="Left Arrow Callout 5"/>
          <p:cNvSpPr/>
          <p:nvPr/>
        </p:nvSpPr>
        <p:spPr>
          <a:xfrm>
            <a:off x="6341910" y="3868664"/>
            <a:ext cx="2520280" cy="1080120"/>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Search for your child’s current school</a:t>
            </a:r>
            <a:endParaRPr lang="en-GB" b="1" dirty="0">
              <a:solidFill>
                <a:schemeClr val="tx2"/>
              </a:solidFill>
            </a:endParaRPr>
          </a:p>
        </p:txBody>
      </p:sp>
      <p:sp>
        <p:nvSpPr>
          <p:cNvPr id="7" name="Rectangle 6"/>
          <p:cNvSpPr/>
          <p:nvPr/>
        </p:nvSpPr>
        <p:spPr>
          <a:xfrm>
            <a:off x="5832140" y="5085184"/>
            <a:ext cx="3024336" cy="100811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chemeClr val="tx2"/>
                </a:solidFill>
              </a:rPr>
              <a:t>If your school is not listed change remove the </a:t>
            </a:r>
            <a:r>
              <a:rPr lang="en-GB" sz="1400" b="1" dirty="0" smtClean="0">
                <a:solidFill>
                  <a:schemeClr val="tx2"/>
                </a:solidFill>
              </a:rPr>
              <a:t>Postcode </a:t>
            </a:r>
            <a:r>
              <a:rPr lang="en-GB" sz="1400" dirty="0" smtClean="0">
                <a:solidFill>
                  <a:schemeClr val="tx2"/>
                </a:solidFill>
              </a:rPr>
              <a:t>and change the </a:t>
            </a:r>
            <a:r>
              <a:rPr lang="en-GB" sz="1400" b="1" dirty="0" smtClean="0">
                <a:solidFill>
                  <a:schemeClr val="tx2"/>
                </a:solidFill>
              </a:rPr>
              <a:t>Schools located in</a:t>
            </a:r>
            <a:r>
              <a:rPr lang="en-GB" sz="1400" dirty="0" smtClean="0">
                <a:solidFill>
                  <a:schemeClr val="tx2"/>
                </a:solidFill>
              </a:rPr>
              <a:t> to your local authority</a:t>
            </a:r>
            <a:endParaRPr lang="en-GB" sz="1400" b="1" dirty="0">
              <a:solidFill>
                <a:schemeClr val="tx2"/>
              </a:solidFill>
            </a:endParaRPr>
          </a:p>
        </p:txBody>
      </p:sp>
      <p:sp>
        <p:nvSpPr>
          <p:cNvPr id="10" name="Right Arrow Callout 9"/>
          <p:cNvSpPr/>
          <p:nvPr/>
        </p:nvSpPr>
        <p:spPr>
          <a:xfrm>
            <a:off x="107504" y="4725144"/>
            <a:ext cx="1152128" cy="864096"/>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2"/>
                </a:solidFill>
              </a:rPr>
              <a:t>Select</a:t>
            </a:r>
            <a:endParaRPr lang="en-GB" sz="1400" b="1" dirty="0">
              <a:solidFill>
                <a:schemeClr val="tx2"/>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Confirm School</a:t>
            </a:r>
            <a:endParaRPr lang="en-GB" dirty="0"/>
          </a:p>
        </p:txBody>
      </p:sp>
      <p:sp>
        <p:nvSpPr>
          <p:cNvPr id="6" name="Rectangle 5"/>
          <p:cNvSpPr/>
          <p:nvPr/>
        </p:nvSpPr>
        <p:spPr>
          <a:xfrm>
            <a:off x="827584" y="5445224"/>
            <a:ext cx="7272808" cy="10081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2"/>
                </a:solidFill>
              </a:rPr>
              <a:t>If your child is not in school please tell us in the box at the bottom</a:t>
            </a:r>
            <a:endParaRPr lang="en-GB" b="1" dirty="0">
              <a:solidFill>
                <a:schemeClr val="tx2"/>
              </a:solidFill>
            </a:endParaRPr>
          </a:p>
        </p:txBody>
      </p:sp>
      <p:sp>
        <p:nvSpPr>
          <p:cNvPr id="7" name="Rectangle 6"/>
          <p:cNvSpPr/>
          <p:nvPr/>
        </p:nvSpPr>
        <p:spPr>
          <a:xfrm>
            <a:off x="827584" y="1279859"/>
            <a:ext cx="7272808" cy="10081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smtClean="0">
                <a:solidFill>
                  <a:schemeClr val="tx2"/>
                </a:solidFill>
              </a:rPr>
              <a:t>IMPORTANT – If your child is applying for a place in reception skip to ‘Your Preferences’ on the next slide, Slide 19.</a:t>
            </a:r>
            <a:endParaRPr lang="en-GB" sz="2400" b="1" dirty="0">
              <a:solidFill>
                <a:schemeClr val="tx2"/>
              </a:solidFill>
            </a:endParaRPr>
          </a:p>
        </p:txBody>
      </p:sp>
      <p:pic>
        <p:nvPicPr>
          <p:cNvPr id="4" name="Picture 3"/>
          <p:cNvPicPr>
            <a:picLocks noChangeAspect="1"/>
          </p:cNvPicPr>
          <p:nvPr/>
        </p:nvPicPr>
        <p:blipFill>
          <a:blip r:embed="rId2" cstate="print"/>
          <a:stretch>
            <a:fillRect/>
          </a:stretch>
        </p:blipFill>
        <p:spPr>
          <a:xfrm>
            <a:off x="1481336" y="2399772"/>
            <a:ext cx="5322912" cy="2933651"/>
          </a:xfrm>
          <a:prstGeom prst="rect">
            <a:avLst/>
          </a:prstGeom>
          <a:ln>
            <a:solidFill>
              <a:schemeClr val="accent1">
                <a:shade val="50000"/>
              </a:schemeClr>
            </a:solidFill>
          </a:ln>
        </p:spPr>
      </p:pic>
      <p:sp>
        <p:nvSpPr>
          <p:cNvPr id="8" name="Left Arrow Callout 7"/>
          <p:cNvSpPr/>
          <p:nvPr/>
        </p:nvSpPr>
        <p:spPr>
          <a:xfrm>
            <a:off x="6948264" y="4433590"/>
            <a:ext cx="1512168" cy="1152128"/>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Next</a:t>
            </a:r>
            <a:endParaRPr lang="en-GB" b="1" dirty="0">
              <a:solidFill>
                <a:schemeClr val="tx2"/>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Preferences</a:t>
            </a:r>
            <a:endParaRPr lang="en-GB" dirty="0"/>
          </a:p>
        </p:txBody>
      </p:sp>
      <p:pic>
        <p:nvPicPr>
          <p:cNvPr id="4" name="Picture 3"/>
          <p:cNvPicPr>
            <a:picLocks noChangeAspect="1"/>
          </p:cNvPicPr>
          <p:nvPr/>
        </p:nvPicPr>
        <p:blipFill>
          <a:blip r:embed="rId2" cstate="print"/>
          <a:stretch>
            <a:fillRect/>
          </a:stretch>
        </p:blipFill>
        <p:spPr>
          <a:xfrm>
            <a:off x="1259632" y="1417638"/>
            <a:ext cx="5616623" cy="3672407"/>
          </a:xfrm>
          <a:prstGeom prst="rect">
            <a:avLst/>
          </a:prstGeom>
          <a:ln>
            <a:solidFill>
              <a:schemeClr val="accent1">
                <a:shade val="50000"/>
              </a:schemeClr>
            </a:solidFill>
          </a:ln>
        </p:spPr>
      </p:pic>
      <p:sp>
        <p:nvSpPr>
          <p:cNvPr id="7" name="Rectangle 6"/>
          <p:cNvSpPr/>
          <p:nvPr/>
        </p:nvSpPr>
        <p:spPr>
          <a:xfrm>
            <a:off x="5436096" y="5497612"/>
            <a:ext cx="3528392" cy="10801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chemeClr val="tx2"/>
                </a:solidFill>
              </a:rPr>
              <a:t>If your school is not listed my default remove the </a:t>
            </a:r>
            <a:r>
              <a:rPr lang="en-GB" sz="1400" b="1" dirty="0" smtClean="0">
                <a:solidFill>
                  <a:schemeClr val="tx2"/>
                </a:solidFill>
              </a:rPr>
              <a:t>Postcode </a:t>
            </a:r>
            <a:r>
              <a:rPr lang="en-GB" sz="1400" dirty="0" smtClean="0">
                <a:solidFill>
                  <a:schemeClr val="tx2"/>
                </a:solidFill>
              </a:rPr>
              <a:t>and change the </a:t>
            </a:r>
            <a:r>
              <a:rPr lang="en-GB" sz="1400" b="1" dirty="0" smtClean="0">
                <a:solidFill>
                  <a:schemeClr val="tx2"/>
                </a:solidFill>
              </a:rPr>
              <a:t>Schools located in</a:t>
            </a:r>
            <a:r>
              <a:rPr lang="en-GB" sz="1400" dirty="0" smtClean="0">
                <a:solidFill>
                  <a:schemeClr val="tx2"/>
                </a:solidFill>
              </a:rPr>
              <a:t> to your local authority and enter part of the school name</a:t>
            </a:r>
            <a:endParaRPr lang="en-GB" sz="1400" b="1" dirty="0">
              <a:solidFill>
                <a:schemeClr val="tx2"/>
              </a:solidFill>
            </a:endParaRPr>
          </a:p>
        </p:txBody>
      </p:sp>
      <p:sp>
        <p:nvSpPr>
          <p:cNvPr id="8" name="Up Arrow Callout 7"/>
          <p:cNvSpPr/>
          <p:nvPr/>
        </p:nvSpPr>
        <p:spPr>
          <a:xfrm>
            <a:off x="3059832" y="3884361"/>
            <a:ext cx="1396244" cy="766707"/>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smtClean="0">
                <a:solidFill>
                  <a:schemeClr val="tx2"/>
                </a:solidFill>
              </a:rPr>
              <a:t>Schools Located In</a:t>
            </a:r>
            <a:endParaRPr lang="en-GB" sz="1200" b="1" dirty="0">
              <a:solidFill>
                <a:schemeClr val="tx2"/>
              </a:solidFill>
            </a:endParaRPr>
          </a:p>
        </p:txBody>
      </p:sp>
      <p:sp>
        <p:nvSpPr>
          <p:cNvPr id="6" name="Left Arrow Callout 5"/>
          <p:cNvSpPr/>
          <p:nvPr/>
        </p:nvSpPr>
        <p:spPr>
          <a:xfrm>
            <a:off x="6598568" y="3187595"/>
            <a:ext cx="2088232" cy="1080120"/>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Search for your school</a:t>
            </a:r>
            <a:endParaRPr lang="en-GB" b="1" dirty="0">
              <a:solidFill>
                <a:schemeClr val="tx2"/>
              </a:solidFill>
            </a:endParaRPr>
          </a:p>
        </p:txBody>
      </p:sp>
      <p:sp>
        <p:nvSpPr>
          <p:cNvPr id="9" name="Right Arrow Callout 8"/>
          <p:cNvSpPr/>
          <p:nvPr/>
        </p:nvSpPr>
        <p:spPr>
          <a:xfrm>
            <a:off x="107504" y="4149080"/>
            <a:ext cx="1152128" cy="864096"/>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2"/>
                </a:solidFill>
              </a:rPr>
              <a:t>Select</a:t>
            </a:r>
            <a:endParaRPr lang="en-GB" sz="1400" b="1" dirty="0">
              <a:solidFill>
                <a:schemeClr val="tx2"/>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Sibling attending the school?</a:t>
            </a:r>
            <a:endParaRPr lang="en-GB" dirty="0"/>
          </a:p>
        </p:txBody>
      </p:sp>
      <p:pic>
        <p:nvPicPr>
          <p:cNvPr id="3" name="Picture 2"/>
          <p:cNvPicPr>
            <a:picLocks noChangeAspect="1"/>
          </p:cNvPicPr>
          <p:nvPr/>
        </p:nvPicPr>
        <p:blipFill>
          <a:blip r:embed="rId2" cstate="print"/>
          <a:stretch>
            <a:fillRect/>
          </a:stretch>
        </p:blipFill>
        <p:spPr>
          <a:xfrm>
            <a:off x="323528" y="1700808"/>
            <a:ext cx="4995862" cy="1652587"/>
          </a:xfrm>
          <a:prstGeom prst="rect">
            <a:avLst/>
          </a:prstGeom>
          <a:ln>
            <a:solidFill>
              <a:schemeClr val="accent1">
                <a:shade val="50000"/>
              </a:schemeClr>
            </a:solidFill>
          </a:ln>
        </p:spPr>
      </p:pic>
      <p:pic>
        <p:nvPicPr>
          <p:cNvPr id="6" name="Picture 5"/>
          <p:cNvPicPr>
            <a:picLocks noChangeAspect="1"/>
          </p:cNvPicPr>
          <p:nvPr/>
        </p:nvPicPr>
        <p:blipFill>
          <a:blip r:embed="rId3" cstate="print"/>
          <a:stretch>
            <a:fillRect/>
          </a:stretch>
        </p:blipFill>
        <p:spPr>
          <a:xfrm>
            <a:off x="457200" y="3717032"/>
            <a:ext cx="3106688" cy="2246266"/>
          </a:xfrm>
          <a:prstGeom prst="rect">
            <a:avLst/>
          </a:prstGeom>
          <a:ln>
            <a:solidFill>
              <a:schemeClr val="accent1">
                <a:shade val="50000"/>
              </a:schemeClr>
            </a:solidFill>
          </a:ln>
        </p:spPr>
      </p:pic>
      <p:sp>
        <p:nvSpPr>
          <p:cNvPr id="5" name="Up Arrow Callout 4"/>
          <p:cNvSpPr/>
          <p:nvPr/>
        </p:nvSpPr>
        <p:spPr>
          <a:xfrm>
            <a:off x="3923928" y="2849339"/>
            <a:ext cx="1728192"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Click </a:t>
            </a:r>
            <a:r>
              <a:rPr lang="en-GB" b="1" dirty="0" smtClean="0">
                <a:solidFill>
                  <a:schemeClr val="tx2"/>
                </a:solidFill>
              </a:rPr>
              <a:t>No or Yes</a:t>
            </a:r>
            <a:endParaRPr lang="en-GB" b="1" dirty="0">
              <a:solidFill>
                <a:schemeClr val="tx2"/>
              </a:solidFill>
            </a:endParaRPr>
          </a:p>
        </p:txBody>
      </p:sp>
      <p:sp>
        <p:nvSpPr>
          <p:cNvPr id="7" name="Left Arrow Callout 6"/>
          <p:cNvSpPr/>
          <p:nvPr/>
        </p:nvSpPr>
        <p:spPr>
          <a:xfrm>
            <a:off x="3779912" y="3993635"/>
            <a:ext cx="3096344" cy="1080120"/>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If Yes</a:t>
            </a:r>
          </a:p>
          <a:p>
            <a:pPr algn="ctr"/>
            <a:r>
              <a:rPr lang="en-GB" b="1" dirty="0" smtClean="0">
                <a:solidFill>
                  <a:schemeClr val="tx2"/>
                </a:solidFill>
              </a:rPr>
              <a:t>Tell us about them</a:t>
            </a:r>
            <a:endParaRPr lang="en-GB" b="1" dirty="0">
              <a:solidFill>
                <a:schemeClr val="tx2"/>
              </a:solidFill>
            </a:endParaRPr>
          </a:p>
        </p:txBody>
      </p:sp>
      <p:pic>
        <p:nvPicPr>
          <p:cNvPr id="8" name="Picture 7"/>
          <p:cNvPicPr>
            <a:picLocks noChangeAspect="1"/>
          </p:cNvPicPr>
          <p:nvPr/>
        </p:nvPicPr>
        <p:blipFill>
          <a:blip r:embed="rId4" cstate="print"/>
          <a:stretch>
            <a:fillRect/>
          </a:stretch>
        </p:blipFill>
        <p:spPr>
          <a:xfrm>
            <a:off x="3779912" y="5209939"/>
            <a:ext cx="4215011" cy="1499974"/>
          </a:xfrm>
          <a:prstGeom prst="rect">
            <a:avLst/>
          </a:prstGeom>
          <a:ln>
            <a:solidFill>
              <a:schemeClr val="accent1">
                <a:shade val="50000"/>
              </a:schemeClr>
            </a:solidFill>
          </a:ln>
        </p:spPr>
      </p:pic>
    </p:spTree>
    <p:extLst>
      <p:ext uri="{BB962C8B-B14F-4D97-AF65-F5344CB8AC3E}">
        <p14:creationId xmlns:p14="http://schemas.microsoft.com/office/powerpoint/2010/main" xmlns="" val="815655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Tell us your Reasons</a:t>
            </a:r>
            <a:endParaRPr lang="en-GB" dirty="0"/>
          </a:p>
        </p:txBody>
      </p:sp>
      <p:pic>
        <p:nvPicPr>
          <p:cNvPr id="4" name="Picture 3"/>
          <p:cNvPicPr>
            <a:picLocks noChangeAspect="1"/>
          </p:cNvPicPr>
          <p:nvPr/>
        </p:nvPicPr>
        <p:blipFill>
          <a:blip r:embed="rId2" cstate="print"/>
          <a:stretch>
            <a:fillRect/>
          </a:stretch>
        </p:blipFill>
        <p:spPr>
          <a:xfrm>
            <a:off x="683568" y="1105533"/>
            <a:ext cx="7284503" cy="4363764"/>
          </a:xfrm>
          <a:prstGeom prst="rect">
            <a:avLst/>
          </a:prstGeom>
          <a:ln>
            <a:solidFill>
              <a:schemeClr val="accent1">
                <a:shade val="50000"/>
              </a:schemeClr>
            </a:solidFill>
          </a:ln>
        </p:spPr>
      </p:pic>
      <p:sp>
        <p:nvSpPr>
          <p:cNvPr id="6" name="Up Arrow Callout 5"/>
          <p:cNvSpPr/>
          <p:nvPr/>
        </p:nvSpPr>
        <p:spPr>
          <a:xfrm>
            <a:off x="6300192" y="5157192"/>
            <a:ext cx="2268760"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Next</a:t>
            </a:r>
            <a:endParaRPr lang="en-GB" b="1" dirty="0">
              <a:solidFill>
                <a:schemeClr val="tx2"/>
              </a:solidFill>
            </a:endParaRPr>
          </a:p>
        </p:txBody>
      </p:sp>
      <p:pic>
        <p:nvPicPr>
          <p:cNvPr id="5" name="Picture 4"/>
          <p:cNvPicPr>
            <a:picLocks noChangeAspect="1"/>
          </p:cNvPicPr>
          <p:nvPr/>
        </p:nvPicPr>
        <p:blipFill>
          <a:blip r:embed="rId3" cstate="print"/>
          <a:stretch>
            <a:fillRect/>
          </a:stretch>
        </p:blipFill>
        <p:spPr>
          <a:xfrm>
            <a:off x="2195736" y="5727154"/>
            <a:ext cx="1876425" cy="438150"/>
          </a:xfrm>
          <a:prstGeom prst="rect">
            <a:avLst/>
          </a:prstGeom>
          <a:ln w="25400">
            <a:solidFill>
              <a:schemeClr val="accent1">
                <a:shade val="50000"/>
              </a:schemeClr>
            </a:solidFill>
          </a:ln>
        </p:spPr>
      </p:pic>
      <p:sp>
        <p:nvSpPr>
          <p:cNvPr id="8" name="Right Arrow Callout 7"/>
          <p:cNvSpPr/>
          <p:nvPr/>
        </p:nvSpPr>
        <p:spPr>
          <a:xfrm>
            <a:off x="323528" y="5514181"/>
            <a:ext cx="1728192" cy="864096"/>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2"/>
                </a:solidFill>
              </a:rPr>
              <a:t>Slide to highlight Yes as Blue</a:t>
            </a:r>
            <a:endParaRPr lang="en-GB" sz="1400" b="1" dirty="0">
              <a:solidFill>
                <a:schemeClr val="tx2"/>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Anything else we should know?</a:t>
            </a:r>
            <a:endParaRPr lang="en-GB" dirty="0"/>
          </a:p>
        </p:txBody>
      </p:sp>
      <p:pic>
        <p:nvPicPr>
          <p:cNvPr id="4" name="Picture 3"/>
          <p:cNvPicPr>
            <a:picLocks noChangeAspect="1"/>
          </p:cNvPicPr>
          <p:nvPr/>
        </p:nvPicPr>
        <p:blipFill>
          <a:blip r:embed="rId2" cstate="print"/>
          <a:stretch>
            <a:fillRect/>
          </a:stretch>
        </p:blipFill>
        <p:spPr>
          <a:xfrm>
            <a:off x="2123728" y="1988840"/>
            <a:ext cx="6293718" cy="3034024"/>
          </a:xfrm>
          <a:prstGeom prst="rect">
            <a:avLst/>
          </a:prstGeom>
          <a:ln>
            <a:solidFill>
              <a:schemeClr val="accent1">
                <a:shade val="50000"/>
              </a:schemeClr>
            </a:solidFill>
          </a:ln>
        </p:spPr>
      </p:pic>
      <p:sp>
        <p:nvSpPr>
          <p:cNvPr id="6" name="Up Arrow Callout 5"/>
          <p:cNvSpPr/>
          <p:nvPr/>
        </p:nvSpPr>
        <p:spPr>
          <a:xfrm>
            <a:off x="7524328" y="4869160"/>
            <a:ext cx="1009128"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Next</a:t>
            </a:r>
            <a:endParaRPr lang="en-GB" b="1" dirty="0">
              <a:solidFill>
                <a:schemeClr val="tx2"/>
              </a:solidFill>
            </a:endParaRPr>
          </a:p>
        </p:txBody>
      </p:sp>
      <p:sp>
        <p:nvSpPr>
          <p:cNvPr id="5" name="Right Arrow Callout 4"/>
          <p:cNvSpPr/>
          <p:nvPr/>
        </p:nvSpPr>
        <p:spPr>
          <a:xfrm>
            <a:off x="611560" y="3217820"/>
            <a:ext cx="3096344" cy="576064"/>
          </a:xfrm>
          <a:prstGeom prst="righ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2"/>
                </a:solidFill>
              </a:rPr>
              <a:t>Type in here</a:t>
            </a:r>
            <a:endParaRPr lang="en-GB" sz="1400" b="1" dirty="0">
              <a:solidFill>
                <a:schemeClr val="tx2"/>
              </a:solidFill>
            </a:endParaRPr>
          </a:p>
        </p:txBody>
      </p:sp>
      <p:sp>
        <p:nvSpPr>
          <p:cNvPr id="8" name="Rectangle 7"/>
          <p:cNvSpPr/>
          <p:nvPr/>
        </p:nvSpPr>
        <p:spPr>
          <a:xfrm>
            <a:off x="581367" y="5337212"/>
            <a:ext cx="3528392" cy="10801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chemeClr val="tx2"/>
                </a:solidFill>
              </a:rPr>
              <a:t>Your reasons must be relevant to the schools admissions oversubscription criteria</a:t>
            </a:r>
            <a:endParaRPr lang="en-GB" sz="1400" b="1" dirty="0">
              <a:solidFill>
                <a:schemeClr val="tx2"/>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More Preferences</a:t>
            </a:r>
            <a:endParaRPr lang="en-GB" dirty="0"/>
          </a:p>
        </p:txBody>
      </p:sp>
      <p:pic>
        <p:nvPicPr>
          <p:cNvPr id="4" name="Picture 3"/>
          <p:cNvPicPr>
            <a:picLocks noChangeAspect="1"/>
          </p:cNvPicPr>
          <p:nvPr/>
        </p:nvPicPr>
        <p:blipFill>
          <a:blip r:embed="rId2" cstate="print"/>
          <a:stretch>
            <a:fillRect/>
          </a:stretch>
        </p:blipFill>
        <p:spPr>
          <a:xfrm>
            <a:off x="486734" y="1628801"/>
            <a:ext cx="6344492" cy="2952328"/>
          </a:xfrm>
          <a:prstGeom prst="rect">
            <a:avLst/>
          </a:prstGeom>
          <a:ln>
            <a:solidFill>
              <a:schemeClr val="accent1">
                <a:shade val="50000"/>
              </a:schemeClr>
            </a:solidFill>
          </a:ln>
        </p:spPr>
      </p:pic>
      <p:sp>
        <p:nvSpPr>
          <p:cNvPr id="11" name="Up Arrow Callout 10"/>
          <p:cNvSpPr/>
          <p:nvPr/>
        </p:nvSpPr>
        <p:spPr>
          <a:xfrm>
            <a:off x="5148064" y="4311099"/>
            <a:ext cx="2268760"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Next</a:t>
            </a:r>
            <a:endParaRPr lang="en-GB" b="1" dirty="0">
              <a:solidFill>
                <a:schemeClr val="tx2"/>
              </a:solidFill>
            </a:endParaRPr>
          </a:p>
        </p:txBody>
      </p:sp>
      <p:sp>
        <p:nvSpPr>
          <p:cNvPr id="12" name="Left Arrow Callout 11"/>
          <p:cNvSpPr/>
          <p:nvPr/>
        </p:nvSpPr>
        <p:spPr>
          <a:xfrm>
            <a:off x="6417999" y="3212976"/>
            <a:ext cx="2260779" cy="900101"/>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Add more preferences</a:t>
            </a:r>
            <a:endParaRPr lang="en-GB" b="1" dirty="0">
              <a:solidFill>
                <a:schemeClr val="tx2"/>
              </a:solidFill>
            </a:endParaRPr>
          </a:p>
        </p:txBody>
      </p:sp>
      <p:sp>
        <p:nvSpPr>
          <p:cNvPr id="13" name="Rectangle 12"/>
          <p:cNvSpPr/>
          <p:nvPr/>
        </p:nvSpPr>
        <p:spPr>
          <a:xfrm>
            <a:off x="440469" y="5085184"/>
            <a:ext cx="3528392" cy="10801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chemeClr val="tx2"/>
                </a:solidFill>
              </a:rPr>
              <a:t>Your can add up to the maximum number of preferences, and we strongly recommend you add more than one</a:t>
            </a:r>
            <a:endParaRPr lang="en-GB" sz="1400" b="1" dirty="0">
              <a:solidFill>
                <a:schemeClr val="tx2"/>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Submit Application</a:t>
            </a:r>
            <a:endParaRPr lang="en-GB" dirty="0"/>
          </a:p>
        </p:txBody>
      </p:sp>
      <p:sp>
        <p:nvSpPr>
          <p:cNvPr id="7" name="Left Arrow Callout 6"/>
          <p:cNvSpPr/>
          <p:nvPr/>
        </p:nvSpPr>
        <p:spPr>
          <a:xfrm>
            <a:off x="5868144" y="1916832"/>
            <a:ext cx="1980220" cy="901517"/>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Read the Terms and conditions</a:t>
            </a:r>
            <a:endParaRPr lang="en-GB" b="1" dirty="0">
              <a:solidFill>
                <a:schemeClr val="tx2"/>
              </a:solidFill>
            </a:endParaRPr>
          </a:p>
        </p:txBody>
      </p:sp>
      <p:sp>
        <p:nvSpPr>
          <p:cNvPr id="8" name="Left Arrow Callout 7"/>
          <p:cNvSpPr/>
          <p:nvPr/>
        </p:nvSpPr>
        <p:spPr>
          <a:xfrm>
            <a:off x="5184068" y="4069069"/>
            <a:ext cx="3852428" cy="1944216"/>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b="1" dirty="0" smtClean="0">
                <a:solidFill>
                  <a:schemeClr val="tx2"/>
                </a:solidFill>
              </a:rPr>
              <a:t>Offer by Email?</a:t>
            </a:r>
          </a:p>
          <a:p>
            <a:pPr marL="285750" indent="-285750">
              <a:buFont typeface="Arial" panose="020B0604020202020204" pitchFamily="34" charset="0"/>
              <a:buChar char="•"/>
            </a:pPr>
            <a:r>
              <a:rPr lang="en-GB" b="1" dirty="0" smtClean="0">
                <a:solidFill>
                  <a:schemeClr val="tx2"/>
                </a:solidFill>
              </a:rPr>
              <a:t>Preview and check your application</a:t>
            </a:r>
          </a:p>
          <a:p>
            <a:endParaRPr lang="en-GB" b="1" dirty="0">
              <a:solidFill>
                <a:schemeClr val="tx2"/>
              </a:solidFill>
            </a:endParaRPr>
          </a:p>
          <a:p>
            <a:r>
              <a:rPr lang="en-GB" b="1" dirty="0" smtClean="0">
                <a:solidFill>
                  <a:schemeClr val="tx2"/>
                </a:solidFill>
              </a:rPr>
              <a:t>Finally – ‘I declare’ and Submit Now</a:t>
            </a:r>
            <a:endParaRPr lang="en-GB" b="1" dirty="0">
              <a:solidFill>
                <a:schemeClr val="tx2"/>
              </a:solidFill>
            </a:endParaRPr>
          </a:p>
        </p:txBody>
      </p:sp>
      <p:pic>
        <p:nvPicPr>
          <p:cNvPr id="4" name="Picture 3"/>
          <p:cNvPicPr>
            <a:picLocks noChangeAspect="1"/>
          </p:cNvPicPr>
          <p:nvPr/>
        </p:nvPicPr>
        <p:blipFill>
          <a:blip r:embed="rId2" cstate="print"/>
          <a:stretch>
            <a:fillRect/>
          </a:stretch>
        </p:blipFill>
        <p:spPr>
          <a:xfrm>
            <a:off x="480827" y="1340768"/>
            <a:ext cx="4985288" cy="1826200"/>
          </a:xfrm>
          <a:prstGeom prst="rect">
            <a:avLst/>
          </a:prstGeom>
          <a:ln>
            <a:solidFill>
              <a:schemeClr val="accent1">
                <a:shade val="50000"/>
              </a:schemeClr>
            </a:solidFill>
          </a:ln>
        </p:spPr>
      </p:pic>
      <p:pic>
        <p:nvPicPr>
          <p:cNvPr id="6" name="Picture 5"/>
          <p:cNvPicPr>
            <a:picLocks noChangeAspect="1"/>
          </p:cNvPicPr>
          <p:nvPr/>
        </p:nvPicPr>
        <p:blipFill>
          <a:blip r:embed="rId3" cstate="print"/>
          <a:stretch>
            <a:fillRect/>
          </a:stretch>
        </p:blipFill>
        <p:spPr>
          <a:xfrm>
            <a:off x="539552" y="3501008"/>
            <a:ext cx="4323050" cy="3080338"/>
          </a:xfrm>
          <a:prstGeom prst="rect">
            <a:avLst/>
          </a:prstGeom>
          <a:ln>
            <a:solidFill>
              <a:schemeClr val="accent1">
                <a:shade val="50000"/>
              </a:schemeClr>
            </a:solidFill>
          </a:ln>
        </p:spPr>
      </p:pic>
      <p:pic>
        <p:nvPicPr>
          <p:cNvPr id="9" name="Picture 8"/>
          <p:cNvPicPr>
            <a:picLocks noChangeAspect="1"/>
          </p:cNvPicPr>
          <p:nvPr/>
        </p:nvPicPr>
        <p:blipFill>
          <a:blip r:embed="rId4" cstate="print"/>
          <a:stretch>
            <a:fillRect/>
          </a:stretch>
        </p:blipFill>
        <p:spPr>
          <a:xfrm>
            <a:off x="7236296" y="6165304"/>
            <a:ext cx="1000125" cy="476250"/>
          </a:xfrm>
          <a:prstGeom prst="rect">
            <a:avLst/>
          </a:prstGeom>
          <a:ln>
            <a:solidFill>
              <a:schemeClr val="accent1">
                <a:shade val="50000"/>
              </a:schemeClr>
            </a:solidFill>
          </a:ln>
        </p:spPr>
      </p:pic>
      <p:pic>
        <p:nvPicPr>
          <p:cNvPr id="10" name="Picture 9"/>
          <p:cNvPicPr>
            <a:picLocks noChangeAspect="1"/>
          </p:cNvPicPr>
          <p:nvPr/>
        </p:nvPicPr>
        <p:blipFill>
          <a:blip r:embed="rId4" cstate="print"/>
          <a:stretch>
            <a:fillRect/>
          </a:stretch>
        </p:blipFill>
        <p:spPr>
          <a:xfrm>
            <a:off x="4071937" y="3190875"/>
            <a:ext cx="1000125" cy="476250"/>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next?</a:t>
            </a:r>
            <a:endParaRPr lang="en-GB" dirty="0"/>
          </a:p>
        </p:txBody>
      </p:sp>
      <p:pic>
        <p:nvPicPr>
          <p:cNvPr id="3" name="Picture 2"/>
          <p:cNvPicPr>
            <a:picLocks noChangeAspect="1"/>
          </p:cNvPicPr>
          <p:nvPr/>
        </p:nvPicPr>
        <p:blipFill>
          <a:blip r:embed="rId2" cstate="print"/>
          <a:stretch>
            <a:fillRect/>
          </a:stretch>
        </p:blipFill>
        <p:spPr>
          <a:xfrm>
            <a:off x="432639" y="1196752"/>
            <a:ext cx="4699982" cy="2016224"/>
          </a:xfrm>
          <a:prstGeom prst="rect">
            <a:avLst/>
          </a:prstGeom>
          <a:ln>
            <a:solidFill>
              <a:schemeClr val="accent1">
                <a:shade val="50000"/>
              </a:schemeClr>
            </a:solidFill>
          </a:ln>
        </p:spPr>
      </p:pic>
      <p:pic>
        <p:nvPicPr>
          <p:cNvPr id="4" name="Picture 3"/>
          <p:cNvPicPr>
            <a:picLocks noChangeAspect="1"/>
          </p:cNvPicPr>
          <p:nvPr/>
        </p:nvPicPr>
        <p:blipFill>
          <a:blip r:embed="rId3" cstate="print"/>
          <a:stretch>
            <a:fillRect/>
          </a:stretch>
        </p:blipFill>
        <p:spPr>
          <a:xfrm>
            <a:off x="2567955" y="3501008"/>
            <a:ext cx="6118845" cy="1844907"/>
          </a:xfrm>
          <a:prstGeom prst="rect">
            <a:avLst/>
          </a:prstGeom>
          <a:ln>
            <a:solidFill>
              <a:schemeClr val="accent1">
                <a:shade val="50000"/>
              </a:schemeClr>
            </a:solidFill>
          </a:ln>
        </p:spPr>
      </p:pic>
      <p:pic>
        <p:nvPicPr>
          <p:cNvPr id="5" name="Picture 4"/>
          <p:cNvPicPr>
            <a:picLocks noChangeAspect="1"/>
          </p:cNvPicPr>
          <p:nvPr/>
        </p:nvPicPr>
        <p:blipFill>
          <a:blip r:embed="rId4" cstate="print"/>
          <a:stretch>
            <a:fillRect/>
          </a:stretch>
        </p:blipFill>
        <p:spPr>
          <a:xfrm>
            <a:off x="7410450" y="5858727"/>
            <a:ext cx="1276350" cy="495300"/>
          </a:xfrm>
          <a:prstGeom prst="rect">
            <a:avLst/>
          </a:prstGeom>
          <a:ln>
            <a:solidFill>
              <a:schemeClr val="accent1">
                <a:shade val="50000"/>
              </a:schemeClr>
            </a:solidFill>
          </a:ln>
        </p:spPr>
      </p:pic>
      <p:sp>
        <p:nvSpPr>
          <p:cNvPr id="6" name="Left Arrow Callout 5"/>
          <p:cNvSpPr/>
          <p:nvPr/>
        </p:nvSpPr>
        <p:spPr>
          <a:xfrm>
            <a:off x="5508104" y="1480399"/>
            <a:ext cx="2260779" cy="900101"/>
          </a:xfrm>
          <a:prstGeom prst="left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Email</a:t>
            </a:r>
            <a:endParaRPr lang="en-GB" b="1" dirty="0">
              <a:solidFill>
                <a:schemeClr val="tx2"/>
              </a:solidFill>
            </a:endParaRPr>
          </a:p>
        </p:txBody>
      </p:sp>
      <p:sp>
        <p:nvSpPr>
          <p:cNvPr id="7" name="Up Arrow Callout 6"/>
          <p:cNvSpPr/>
          <p:nvPr/>
        </p:nvSpPr>
        <p:spPr>
          <a:xfrm>
            <a:off x="1907704" y="5129891"/>
            <a:ext cx="2268760" cy="1008112"/>
          </a:xfrm>
          <a:prstGeom prst="upArrowCallou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Confirmation on Screen</a:t>
            </a:r>
            <a:endParaRPr lang="en-GB" b="1" dirty="0">
              <a:solidFill>
                <a:schemeClr val="tx2"/>
              </a:solidFill>
            </a:endParaRPr>
          </a:p>
        </p:txBody>
      </p:sp>
    </p:spTree>
    <p:extLst>
      <p:ext uri="{BB962C8B-B14F-4D97-AF65-F5344CB8AC3E}">
        <p14:creationId xmlns:p14="http://schemas.microsoft.com/office/powerpoint/2010/main" xmlns="" val="19197665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next?</a:t>
            </a:r>
            <a:endParaRPr lang="en-GB" dirty="0"/>
          </a:p>
        </p:txBody>
      </p:sp>
      <p:pic>
        <p:nvPicPr>
          <p:cNvPr id="3" name="Picture 2"/>
          <p:cNvPicPr>
            <a:picLocks noChangeAspect="1"/>
          </p:cNvPicPr>
          <p:nvPr/>
        </p:nvPicPr>
        <p:blipFill>
          <a:blip r:embed="rId2" cstate="print"/>
          <a:stretch>
            <a:fillRect/>
          </a:stretch>
        </p:blipFill>
        <p:spPr>
          <a:xfrm>
            <a:off x="611560" y="1388138"/>
            <a:ext cx="1733550" cy="1428750"/>
          </a:xfrm>
          <a:prstGeom prst="rect">
            <a:avLst/>
          </a:prstGeom>
          <a:ln>
            <a:solidFill>
              <a:schemeClr val="accent1">
                <a:shade val="50000"/>
              </a:schemeClr>
            </a:solidFill>
          </a:ln>
        </p:spPr>
      </p:pic>
      <p:pic>
        <p:nvPicPr>
          <p:cNvPr id="4" name="Picture 3"/>
          <p:cNvPicPr>
            <a:picLocks noChangeAspect="1"/>
          </p:cNvPicPr>
          <p:nvPr/>
        </p:nvPicPr>
        <p:blipFill>
          <a:blip r:embed="rId3" cstate="print"/>
          <a:stretch>
            <a:fillRect/>
          </a:stretch>
        </p:blipFill>
        <p:spPr>
          <a:xfrm>
            <a:off x="1478335" y="2531138"/>
            <a:ext cx="3000375" cy="3409950"/>
          </a:xfrm>
          <a:prstGeom prst="rect">
            <a:avLst/>
          </a:prstGeom>
          <a:ln>
            <a:solidFill>
              <a:schemeClr val="accent1">
                <a:shade val="50000"/>
              </a:schemeClr>
            </a:solidFill>
          </a:ln>
        </p:spPr>
      </p:pic>
      <p:sp>
        <p:nvSpPr>
          <p:cNvPr id="5" name="Rectangle 4"/>
          <p:cNvSpPr/>
          <p:nvPr/>
        </p:nvSpPr>
        <p:spPr>
          <a:xfrm>
            <a:off x="5004048" y="2276828"/>
            <a:ext cx="3528392" cy="10801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chemeClr val="tx2"/>
                </a:solidFill>
              </a:rPr>
              <a:t>You can return to the Citizen Portal and at any time change your application up until the closing date.</a:t>
            </a:r>
            <a:endParaRPr lang="en-GB" sz="1400" b="1" dirty="0">
              <a:solidFill>
                <a:schemeClr val="tx2"/>
              </a:solidFill>
            </a:endParaRPr>
          </a:p>
        </p:txBody>
      </p:sp>
    </p:spTree>
    <p:extLst>
      <p:ext uri="{BB962C8B-B14F-4D97-AF65-F5344CB8AC3E}">
        <p14:creationId xmlns:p14="http://schemas.microsoft.com/office/powerpoint/2010/main" xmlns="" val="2808413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FAQ’s</a:t>
            </a:r>
            <a:endParaRPr lang="en-GB" dirty="0"/>
          </a:p>
        </p:txBody>
      </p:sp>
      <p:sp>
        <p:nvSpPr>
          <p:cNvPr id="3" name="Content Placeholder 2"/>
          <p:cNvSpPr>
            <a:spLocks noGrp="1"/>
          </p:cNvSpPr>
          <p:nvPr>
            <p:ph idx="1"/>
          </p:nvPr>
        </p:nvSpPr>
        <p:spPr/>
        <p:txBody>
          <a:bodyPr>
            <a:normAutofit fontScale="85000" lnSpcReduction="20000"/>
          </a:bodyPr>
          <a:lstStyle/>
          <a:p>
            <a:r>
              <a:rPr lang="en-GB" b="1" dirty="0"/>
              <a:t>I have filled in the online form to register but have not yet received an email</a:t>
            </a:r>
            <a:endParaRPr lang="en-GB" dirty="0"/>
          </a:p>
          <a:p>
            <a:pPr lvl="1"/>
            <a:r>
              <a:rPr lang="en-GB" sz="1800" dirty="0"/>
              <a:t>It is possible that the email has been quarantined by anti-spam measures taken by your Internet Service Provider or by settings in your mail client. </a:t>
            </a:r>
            <a:br>
              <a:rPr lang="en-GB" sz="1800" dirty="0"/>
            </a:br>
            <a:r>
              <a:rPr lang="en-GB" sz="1800" dirty="0"/>
              <a:t/>
            </a:r>
            <a:br>
              <a:rPr lang="en-GB" sz="1800" dirty="0"/>
            </a:br>
            <a:r>
              <a:rPr lang="en-GB" sz="1800" dirty="0"/>
              <a:t>Check to make sure that, if you are an Outlook/Outlook Express user, the relevant email has not been misidentified as "junk" and deposited in the Junk folder. If the email has definitely not been delivered to you then contact your ISP to see whether the email can be tracked and its fate discovered. </a:t>
            </a:r>
            <a:br>
              <a:rPr lang="en-GB" sz="1800" dirty="0"/>
            </a:br>
            <a:r>
              <a:rPr lang="en-GB" sz="1800" dirty="0"/>
              <a:t/>
            </a:r>
            <a:br>
              <a:rPr lang="en-GB" sz="1800" dirty="0"/>
            </a:br>
            <a:r>
              <a:rPr lang="en-GB" sz="1800" dirty="0"/>
              <a:t>The service providers who suffer most from the problem of incorrectly identifying key emails as spam have proved to be aol.com, hotmail.com, hotmail.co.uk, yahoo.co.uk, yahoo.com and btinternet.com</a:t>
            </a:r>
          </a:p>
          <a:p>
            <a:r>
              <a:rPr lang="en-GB" b="1" dirty="0"/>
              <a:t>I have forgotten my password</a:t>
            </a:r>
            <a:endParaRPr lang="en-GB" dirty="0"/>
          </a:p>
          <a:p>
            <a:pPr lvl="1"/>
            <a:r>
              <a:rPr lang="en-GB" sz="1800" dirty="0"/>
              <a:t>Visit the </a:t>
            </a:r>
            <a:r>
              <a:rPr lang="en-GB" sz="1800" dirty="0" smtClean="0"/>
              <a:t>Welcome page </a:t>
            </a:r>
            <a:r>
              <a:rPr lang="en-GB" sz="1800" dirty="0"/>
              <a:t>log in page, click on the link "Forgotten your </a:t>
            </a:r>
            <a:r>
              <a:rPr lang="en-GB" sz="1800" dirty="0" smtClean="0"/>
              <a:t>password</a:t>
            </a:r>
            <a:r>
              <a:rPr lang="en-GB" sz="1800" dirty="0"/>
              <a:t>?" and enter your username. </a:t>
            </a:r>
            <a:br>
              <a:rPr lang="en-GB" sz="1800" dirty="0"/>
            </a:br>
            <a:r>
              <a:rPr lang="en-GB" sz="1800" dirty="0"/>
              <a:t/>
            </a:r>
            <a:br>
              <a:rPr lang="en-GB" sz="1800" dirty="0"/>
            </a:br>
            <a:r>
              <a:rPr lang="en-GB" sz="1800" dirty="0"/>
              <a:t>A new email will be generated and sent to your registered email address with </a:t>
            </a:r>
            <a:r>
              <a:rPr lang="en-GB" sz="1800" dirty="0" smtClean="0"/>
              <a:t>a link to reset the </a:t>
            </a:r>
            <a:r>
              <a:rPr lang="en-GB" sz="1800" dirty="0"/>
              <a:t>password details</a:t>
            </a:r>
            <a:r>
              <a:rPr lang="en-GB" dirty="0"/>
              <a:t>.</a:t>
            </a:r>
          </a:p>
          <a:p>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FAQ’s</a:t>
            </a:r>
            <a:endParaRPr lang="en-GB" dirty="0"/>
          </a:p>
        </p:txBody>
      </p:sp>
      <p:sp>
        <p:nvSpPr>
          <p:cNvPr id="3" name="Content Placeholder 2"/>
          <p:cNvSpPr>
            <a:spLocks noGrp="1"/>
          </p:cNvSpPr>
          <p:nvPr>
            <p:ph idx="1"/>
          </p:nvPr>
        </p:nvSpPr>
        <p:spPr/>
        <p:txBody>
          <a:bodyPr/>
          <a:lstStyle/>
          <a:p>
            <a:r>
              <a:rPr lang="en-GB" b="1" dirty="0" smtClean="0"/>
              <a:t>What if I change my email address??</a:t>
            </a:r>
          </a:p>
          <a:p>
            <a:pPr lvl="1"/>
            <a:r>
              <a:rPr lang="en-GB" sz="2000" dirty="0" smtClean="0"/>
              <a:t>Log in with your old address and select ‘My Account’</a:t>
            </a:r>
          </a:p>
          <a:p>
            <a:pPr lvl="1"/>
            <a:endParaRPr lang="en-GB" sz="2000" dirty="0"/>
          </a:p>
          <a:p>
            <a:r>
              <a:rPr lang="en-GB" b="1" dirty="0" smtClean="0"/>
              <a:t>I am unable to find my address on the dropdown address list</a:t>
            </a:r>
            <a:endParaRPr lang="en-GB" dirty="0" smtClean="0"/>
          </a:p>
          <a:p>
            <a:pPr lvl="1"/>
            <a:r>
              <a:rPr lang="en-GB" sz="1700" dirty="0" smtClean="0"/>
              <a:t>Just enter your address into the address boxes</a:t>
            </a:r>
            <a:endParaRPr lang="en-GB" sz="2400" dirty="0" smtClean="0"/>
          </a:p>
          <a:p>
            <a:pPr lvl="1"/>
            <a:endParaRPr lang="en-GB"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FAQ’s</a:t>
            </a:r>
            <a:endParaRPr lang="en-GB" dirty="0"/>
          </a:p>
        </p:txBody>
      </p:sp>
      <p:sp>
        <p:nvSpPr>
          <p:cNvPr id="3" name="Content Placeholder 2"/>
          <p:cNvSpPr>
            <a:spLocks noGrp="1"/>
          </p:cNvSpPr>
          <p:nvPr>
            <p:ph idx="1"/>
          </p:nvPr>
        </p:nvSpPr>
        <p:spPr/>
        <p:txBody>
          <a:bodyPr>
            <a:normAutofit/>
          </a:bodyPr>
          <a:lstStyle/>
          <a:p>
            <a:r>
              <a:rPr lang="en-GB" b="1" dirty="0" smtClean="0"/>
              <a:t>Can I use the same account to make more than one application (e.g. applications for twins or siblings in different year groups)</a:t>
            </a:r>
            <a:endParaRPr lang="en-GB" dirty="0" smtClean="0"/>
          </a:p>
          <a:p>
            <a:pPr lvl="1"/>
            <a:r>
              <a:rPr lang="en-GB" sz="1900" dirty="0" smtClean="0"/>
              <a:t>You </a:t>
            </a:r>
            <a:r>
              <a:rPr lang="en-GB" sz="1900" dirty="0"/>
              <a:t>are able to apply for twins, triplets etc. using the online admissions system but MUST ensure that you submit a separate application for each child. </a:t>
            </a:r>
            <a:r>
              <a:rPr lang="en-GB" dirty="0"/>
              <a:t/>
            </a:r>
            <a:br>
              <a:rPr lang="en-GB" dirty="0"/>
            </a:b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553</TotalTime>
  <Words>706</Words>
  <Application>Microsoft Office PowerPoint</Application>
  <PresentationFormat>On-screen Show (4:3)</PresentationFormat>
  <Paragraphs>109</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Parents Guide to Admissions</vt:lpstr>
      <vt:lpstr>Registration</vt:lpstr>
      <vt:lpstr>Who you are</vt:lpstr>
      <vt:lpstr>Where do you live</vt:lpstr>
      <vt:lpstr>Give us your contact details</vt:lpstr>
      <vt:lpstr>What happens Next</vt:lpstr>
      <vt:lpstr>Log in</vt:lpstr>
      <vt:lpstr>Your Home Page</vt:lpstr>
      <vt:lpstr>Adding an Application</vt:lpstr>
      <vt:lpstr>Add your child</vt:lpstr>
      <vt:lpstr>Add Child cont..</vt:lpstr>
      <vt:lpstr>Start the application</vt:lpstr>
      <vt:lpstr>Which Local Authority do you live in?</vt:lpstr>
      <vt:lpstr>When is your child changing school?</vt:lpstr>
      <vt:lpstr>If you have a UID?</vt:lpstr>
      <vt:lpstr>Your child’s details?</vt:lpstr>
      <vt:lpstr>Current School</vt:lpstr>
      <vt:lpstr>Confirm School</vt:lpstr>
      <vt:lpstr>Your Preferences</vt:lpstr>
      <vt:lpstr>Sibling attending the school?</vt:lpstr>
      <vt:lpstr>Tell us your Reasons</vt:lpstr>
      <vt:lpstr>Anything else we should know?</vt:lpstr>
      <vt:lpstr>More Preferences</vt:lpstr>
      <vt:lpstr>Submit Application</vt:lpstr>
      <vt:lpstr>What next?</vt:lpstr>
      <vt:lpstr>What next?</vt:lpstr>
      <vt:lpstr>FAQ’s</vt:lpstr>
      <vt:lpstr>FAQ’s</vt:lpstr>
      <vt:lpstr>FAQ’s</vt:lpstr>
    </vt:vector>
  </TitlesOfParts>
  <Company>CSS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korman</dc:creator>
  <cp:lastModifiedBy>n.truman</cp:lastModifiedBy>
  <cp:revision>51</cp:revision>
  <dcterms:created xsi:type="dcterms:W3CDTF">2011-07-22T11:18:40Z</dcterms:created>
  <dcterms:modified xsi:type="dcterms:W3CDTF">2017-09-13T07:56:30Z</dcterms:modified>
</cp:coreProperties>
</file>