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3"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78CFDA-4ED2-46E9-9503-6CA42B2598A0}" type="datetimeFigureOut">
              <a:rPr lang="en-US" smtClean="0"/>
              <a:pPr/>
              <a:t>8/18/2017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869C86-D526-42BA-97F8-DBCC502B549C}" type="slidenum">
              <a:rPr lang="en-US" smtClean="0"/>
              <a:pPr/>
              <a:t>‹#›</a:t>
            </a:fld>
            <a:endParaRPr lang="en-US"/>
          </a:p>
        </p:txBody>
      </p:sp>
      <p:pic>
        <p:nvPicPr>
          <p:cNvPr id="7" name="Picture 2" descr="E:\my project\powerpoint\ukno\New Folder (4)\Untitled-1 copy.jpg"/>
          <p:cNvPicPr>
            <a:picLocks noChangeAspect="1" noChangeArrowheads="1"/>
          </p:cNvPicPr>
          <p:nvPr userDrawn="1"/>
        </p:nvPicPr>
        <p:blipFill>
          <a:blip r:embed="rId2" cstate="print"/>
          <a:srcRect/>
          <a:stretch>
            <a:fillRect/>
          </a:stretch>
        </p:blipFill>
        <p:spPr bwMode="auto">
          <a:xfrm>
            <a:off x="-165099" y="-3176"/>
            <a:ext cx="12382500" cy="6917885"/>
          </a:xfrm>
          <a:prstGeom prst="rect">
            <a:avLst/>
          </a:prstGeom>
          <a:noFill/>
        </p:spPr>
      </p:pic>
    </p:spTree>
    <p:extLst>
      <p:ext uri="{BB962C8B-B14F-4D97-AF65-F5344CB8AC3E}">
        <p14:creationId xmlns:p14="http://schemas.microsoft.com/office/powerpoint/2010/main" val="3376667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78CFDA-4ED2-46E9-9503-6CA42B2598A0}" type="datetimeFigureOut">
              <a:rPr lang="en-US" smtClean="0"/>
              <a:pPr/>
              <a:t>8/18/2017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869C86-D526-42BA-97F8-DBCC502B549C}" type="slidenum">
              <a:rPr lang="en-US" smtClean="0"/>
              <a:pPr/>
              <a:t>‹#›</a:t>
            </a:fld>
            <a:endParaRPr lang="en-US"/>
          </a:p>
        </p:txBody>
      </p:sp>
    </p:spTree>
    <p:extLst>
      <p:ext uri="{BB962C8B-B14F-4D97-AF65-F5344CB8AC3E}">
        <p14:creationId xmlns:p14="http://schemas.microsoft.com/office/powerpoint/2010/main" val="23909651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6846" y="189760"/>
            <a:ext cx="11675301"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6846" y="1625209"/>
            <a:ext cx="11687827"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78CFDA-4ED2-46E9-9503-6CA42B2598A0}" type="datetimeFigureOut">
              <a:rPr lang="en-US" smtClean="0"/>
              <a:pPr/>
              <a:t>8/18/2017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869C86-D526-42BA-97F8-DBCC502B549C}" type="slidenum">
              <a:rPr lang="en-US" smtClean="0"/>
              <a:pPr/>
              <a:t>‹#›</a:t>
            </a:fld>
            <a:endParaRPr lang="en-US"/>
          </a:p>
        </p:txBody>
      </p:sp>
      <p:pic>
        <p:nvPicPr>
          <p:cNvPr id="2051" name="Picture 3" descr="E:\my project\powerpoint\ukno\New Folder (4)\1 copy.jpg"/>
          <p:cNvPicPr>
            <a:picLocks noChangeAspect="1" noChangeArrowheads="1"/>
          </p:cNvPicPr>
          <p:nvPr userDrawn="1"/>
        </p:nvPicPr>
        <p:blipFill>
          <a:blip r:embed="rId4" cstate="print"/>
          <a:srcRect/>
          <a:stretch>
            <a:fillRect/>
          </a:stretch>
        </p:blipFill>
        <p:spPr bwMode="auto">
          <a:xfrm>
            <a:off x="-23813" y="0"/>
            <a:ext cx="12241213" cy="6861001"/>
          </a:xfrm>
          <a:prstGeom prst="rect">
            <a:avLst/>
          </a:prstGeom>
          <a:noFill/>
        </p:spPr>
      </p:pic>
    </p:spTree>
    <p:extLst>
      <p:ext uri="{BB962C8B-B14F-4D97-AF65-F5344CB8AC3E}">
        <p14:creationId xmlns:p14="http://schemas.microsoft.com/office/powerpoint/2010/main" val="314103856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info.uknowkids.com/11-digital-dangers-hiding-in-plain-sight" TargetMode="External"/><Relationship Id="rId2" Type="http://schemas.openxmlformats.org/officeDocument/2006/relationships/hyperlink" Target="http://updates.uknowkids.com/back-to-school-basics-for-digital-famili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70446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899" y="0"/>
            <a:ext cx="11675301" cy="1325563"/>
          </a:xfrm>
        </p:spPr>
        <p:txBody>
          <a:bodyPr/>
          <a:lstStyle/>
          <a:p>
            <a:r>
              <a:rPr lang="en-US" b="1" dirty="0" smtClean="0"/>
              <a:t>Introduction: The Internet and School </a:t>
            </a:r>
            <a:endParaRPr lang="en-US" dirty="0"/>
          </a:p>
        </p:txBody>
      </p:sp>
      <p:sp>
        <p:nvSpPr>
          <p:cNvPr id="3" name="Content Placeholder 2"/>
          <p:cNvSpPr>
            <a:spLocks noGrp="1"/>
          </p:cNvSpPr>
          <p:nvPr>
            <p:ph idx="1"/>
          </p:nvPr>
        </p:nvSpPr>
        <p:spPr>
          <a:xfrm>
            <a:off x="186846" y="1333500"/>
            <a:ext cx="11776554" cy="4604947"/>
          </a:xfrm>
        </p:spPr>
        <p:txBody>
          <a:bodyPr>
            <a:normAutofit/>
          </a:bodyPr>
          <a:lstStyle/>
          <a:p>
            <a:pPr algn="just"/>
            <a:r>
              <a:rPr lang="en-US" sz="2200" dirty="0"/>
              <a:t>You can't hide from technology, and back-to-school time makes technological savviness even more important for both children and parents alike. Make this school year the one in which you finally master the world of digital parenting and give your child the tools she needs to become a good, informed, and academically insightful digital citizen. </a:t>
            </a:r>
            <a:endParaRPr lang="en-US" sz="2200" dirty="0" smtClean="0"/>
          </a:p>
          <a:p>
            <a:pPr lvl="0" algn="just"/>
            <a:r>
              <a:rPr lang="en-US" sz="2200" dirty="0" smtClean="0"/>
              <a:t>Early access to computers is correlated with technological </a:t>
            </a:r>
            <a:r>
              <a:rPr lang="en-US" sz="2200" dirty="0" err="1" smtClean="0"/>
              <a:t>savviness</a:t>
            </a:r>
            <a:r>
              <a:rPr lang="en-US" sz="2200" dirty="0" smtClean="0"/>
              <a:t> in adulthood. Careers in engineering and computer science tend to pay more than many other careers, so by encouraging your child's love of technology, you could actually be preparing her for a lucrative career. </a:t>
            </a:r>
          </a:p>
          <a:p>
            <a:pPr algn="just"/>
            <a:endParaRPr lang="en-US" sz="2200" dirty="0"/>
          </a:p>
        </p:txBody>
      </p:sp>
      <p:pic>
        <p:nvPicPr>
          <p:cNvPr id="3074" name="Picture 2" descr="E:\my project\powerpoint\ukno\New Folder (4)\internet school.png"/>
          <p:cNvPicPr>
            <a:picLocks noChangeAspect="1" noChangeArrowheads="1"/>
          </p:cNvPicPr>
          <p:nvPr/>
        </p:nvPicPr>
        <p:blipFill>
          <a:blip r:embed="rId2" cstate="print"/>
          <a:srcRect/>
          <a:stretch>
            <a:fillRect/>
          </a:stretch>
        </p:blipFill>
        <p:spPr bwMode="auto">
          <a:xfrm>
            <a:off x="9236669" y="3759200"/>
            <a:ext cx="3018831" cy="2365375"/>
          </a:xfrm>
          <a:prstGeom prst="rect">
            <a:avLst/>
          </a:prstGeom>
          <a:noFill/>
        </p:spPr>
      </p:pic>
      <p:sp>
        <p:nvSpPr>
          <p:cNvPr id="5" name="Rectangle 4"/>
          <p:cNvSpPr/>
          <p:nvPr/>
        </p:nvSpPr>
        <p:spPr>
          <a:xfrm>
            <a:off x="190500" y="3798838"/>
            <a:ext cx="9182100" cy="2353465"/>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2200" dirty="0" smtClean="0">
                <a:solidFill>
                  <a:prstClr val="white"/>
                </a:solidFill>
              </a:rPr>
              <a:t>The Internet provides an easy, inexpensive way for you to communicate with your child's teachers, other children's parents, and school administrators. </a:t>
            </a:r>
          </a:p>
          <a:p>
            <a:pPr marL="228600" lvl="0" indent="-228600" algn="just">
              <a:lnSpc>
                <a:spcPct val="90000"/>
              </a:lnSpc>
              <a:spcBef>
                <a:spcPts val="1000"/>
              </a:spcBef>
              <a:buFont typeface="Arial" panose="020B0604020202020204" pitchFamily="34" charset="0"/>
              <a:buChar char="•"/>
            </a:pPr>
            <a:r>
              <a:rPr lang="en-US" sz="2200" dirty="0" smtClean="0">
                <a:solidFill>
                  <a:prstClr val="white"/>
                </a:solidFill>
              </a:rPr>
              <a:t>Web access provides an important key to homework help. Children can contact their teachers with the click of a mouse, post on classroom message boards soliciting help from other students, compare notes with students via </a:t>
            </a:r>
            <a:r>
              <a:rPr lang="en-US" sz="2200" dirty="0" err="1" smtClean="0">
                <a:solidFill>
                  <a:prstClr val="white"/>
                </a:solidFill>
              </a:rPr>
              <a:t>Facebook</a:t>
            </a:r>
            <a:r>
              <a:rPr lang="en-US" sz="2200" dirty="0" smtClean="0">
                <a:solidFill>
                  <a:prstClr val="white"/>
                </a:solidFill>
              </a:rPr>
              <a:t>, instant message, and e-mail, and sign up for homework help websites. </a:t>
            </a:r>
          </a:p>
        </p:txBody>
      </p:sp>
    </p:spTree>
    <p:extLst>
      <p:ext uri="{BB962C8B-B14F-4D97-AF65-F5344CB8AC3E}">
        <p14:creationId xmlns:p14="http://schemas.microsoft.com/office/powerpoint/2010/main" val="32241383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6834" y="227860"/>
            <a:ext cx="11065313" cy="1325563"/>
          </a:xfrm>
        </p:spPr>
        <p:txBody>
          <a:bodyPr/>
          <a:lstStyle/>
          <a:p>
            <a:r>
              <a:rPr lang="en-US" b="1" dirty="0"/>
              <a:t>The World of Digital Dangers</a:t>
            </a:r>
            <a:r>
              <a:rPr lang="en-US" dirty="0"/>
              <a:t/>
            </a:r>
            <a:br>
              <a:rPr lang="en-US" dirty="0"/>
            </a:br>
            <a:endParaRPr lang="en-US" dirty="0"/>
          </a:p>
        </p:txBody>
      </p:sp>
      <p:sp>
        <p:nvSpPr>
          <p:cNvPr id="3" name="Content Placeholder 2"/>
          <p:cNvSpPr>
            <a:spLocks noGrp="1"/>
          </p:cNvSpPr>
          <p:nvPr>
            <p:ph idx="1"/>
          </p:nvPr>
        </p:nvSpPr>
        <p:spPr>
          <a:xfrm>
            <a:off x="226035" y="1298637"/>
            <a:ext cx="11778731" cy="4351338"/>
          </a:xfrm>
        </p:spPr>
        <p:txBody>
          <a:bodyPr>
            <a:normAutofit fontScale="85000" lnSpcReduction="20000"/>
          </a:bodyPr>
          <a:lstStyle/>
          <a:p>
            <a:pPr algn="just">
              <a:buFont typeface="Wingdings" pitchFamily="2" charset="2"/>
              <a:buChar char="§"/>
            </a:pPr>
            <a:r>
              <a:rPr lang="en-US" dirty="0"/>
              <a:t>Reputation </a:t>
            </a:r>
            <a:r>
              <a:rPr lang="en-US" dirty="0" smtClean="0"/>
              <a:t>Issues</a:t>
            </a:r>
          </a:p>
          <a:p>
            <a:pPr marL="541338" lvl="1" algn="just"/>
            <a:r>
              <a:rPr lang="en-US" dirty="0"/>
              <a:t>The Internet is like a permanent record, except you can't have it expunged or sealed. Even if your child eventually deletes her online postings, there may still be a cached record of them, and friends can download and copy your child's photos without your child's permission. Employers now routinely Google job applicants to see what they've been up to online, and this generation of kids is the first who will have their entire lives tracked through digital records. Privacy needs to be a paramount concern when your child gets online. </a:t>
            </a:r>
            <a:endParaRPr lang="en-US" dirty="0" smtClean="0"/>
          </a:p>
          <a:p>
            <a:pPr marL="541338" lvl="1" algn="just"/>
            <a:r>
              <a:rPr lang="en-US" dirty="0" smtClean="0"/>
              <a:t>At </a:t>
            </a:r>
            <a:r>
              <a:rPr lang="en-US" dirty="0"/>
              <a:t>minimum, she should keep all of her social networking profiles private, and only add friends she knows in real life. It's also critically important for you to talk to her about the importance of maintaining a good digital reputation. Keep track of her social networking posts, and talk to her if you see anything problematic.</a:t>
            </a:r>
            <a:endParaRPr lang="en-US" dirty="0" smtClean="0"/>
          </a:p>
          <a:p>
            <a:pPr algn="just">
              <a:buFont typeface="Wingdings" pitchFamily="2" charset="2"/>
              <a:buChar char="§"/>
            </a:pPr>
            <a:r>
              <a:rPr lang="en-US" dirty="0"/>
              <a:t>Legal </a:t>
            </a:r>
            <a:r>
              <a:rPr lang="en-US" dirty="0" smtClean="0"/>
              <a:t>Issues</a:t>
            </a:r>
          </a:p>
          <a:p>
            <a:pPr algn="just">
              <a:buFont typeface="Wingdings" pitchFamily="2" charset="2"/>
              <a:buChar char="§"/>
            </a:pPr>
            <a:r>
              <a:rPr lang="en-US" dirty="0"/>
              <a:t>Safety </a:t>
            </a:r>
            <a:r>
              <a:rPr lang="en-US" dirty="0" smtClean="0"/>
              <a:t>Issues</a:t>
            </a:r>
            <a:r>
              <a:rPr lang="en-US" b="1" dirty="0"/>
              <a:t> </a:t>
            </a:r>
            <a:endParaRPr lang="en-US" dirty="0"/>
          </a:p>
          <a:p>
            <a:pPr algn="just">
              <a:buFont typeface="Wingdings" pitchFamily="2" charset="2"/>
              <a:buChar char="§"/>
            </a:pPr>
            <a:r>
              <a:rPr lang="en-US" dirty="0"/>
              <a:t>Emotional </a:t>
            </a:r>
            <a:r>
              <a:rPr lang="en-US" dirty="0" smtClean="0"/>
              <a:t>Well-Being</a:t>
            </a:r>
            <a:endParaRPr lang="en-US" dirty="0"/>
          </a:p>
          <a:p>
            <a:pPr algn="just">
              <a:buFont typeface="Wingdings" pitchFamily="2" charset="2"/>
              <a:buChar char="§"/>
            </a:pPr>
            <a:r>
              <a:rPr lang="en-US" dirty="0"/>
              <a:t>Inappropriate </a:t>
            </a:r>
            <a:r>
              <a:rPr lang="en-US" dirty="0" smtClean="0"/>
              <a:t>Content</a:t>
            </a:r>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smtClean="0"/>
          </a:p>
        </p:txBody>
      </p:sp>
      <p:pic>
        <p:nvPicPr>
          <p:cNvPr id="4098" name="Picture 2" descr="E:\my project\powerpoint\ukno\New Folder (4)\danger.png"/>
          <p:cNvPicPr>
            <a:picLocks noChangeAspect="1" noChangeArrowheads="1"/>
          </p:cNvPicPr>
          <p:nvPr/>
        </p:nvPicPr>
        <p:blipFill>
          <a:blip r:embed="rId2" cstate="print"/>
          <a:srcRect/>
          <a:stretch>
            <a:fillRect/>
          </a:stretch>
        </p:blipFill>
        <p:spPr bwMode="auto">
          <a:xfrm>
            <a:off x="8351839" y="3161211"/>
            <a:ext cx="4057564" cy="3179264"/>
          </a:xfrm>
          <a:prstGeom prst="rect">
            <a:avLst/>
          </a:prstGeom>
          <a:noFill/>
        </p:spPr>
      </p:pic>
    </p:spTree>
    <p:extLst>
      <p:ext uri="{BB962C8B-B14F-4D97-AF65-F5344CB8AC3E}">
        <p14:creationId xmlns:p14="http://schemas.microsoft.com/office/powerpoint/2010/main" val="28522630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4700" y="189760"/>
            <a:ext cx="11417300" cy="1325563"/>
          </a:xfrm>
        </p:spPr>
        <p:txBody>
          <a:bodyPr>
            <a:normAutofit/>
          </a:bodyPr>
          <a:lstStyle/>
          <a:p>
            <a:r>
              <a:rPr lang="en-US" b="1" dirty="0"/>
              <a:t>When Technology Becomes a Problem at School </a:t>
            </a:r>
            <a:r>
              <a:rPr lang="en-US" dirty="0"/>
              <a:t/>
            </a:r>
            <a:br>
              <a:rPr lang="en-US" dirty="0"/>
            </a:br>
            <a:endParaRPr lang="en-US" dirty="0"/>
          </a:p>
        </p:txBody>
      </p:sp>
      <p:sp>
        <p:nvSpPr>
          <p:cNvPr id="3" name="Content Placeholder 2"/>
          <p:cNvSpPr>
            <a:spLocks noGrp="1"/>
          </p:cNvSpPr>
          <p:nvPr>
            <p:ph idx="1"/>
          </p:nvPr>
        </p:nvSpPr>
        <p:spPr>
          <a:xfrm>
            <a:off x="3920647" y="1345809"/>
            <a:ext cx="7852254" cy="4351338"/>
          </a:xfrm>
        </p:spPr>
        <p:txBody>
          <a:bodyPr>
            <a:normAutofit fontScale="85000" lnSpcReduction="10000"/>
          </a:bodyPr>
          <a:lstStyle/>
          <a:p>
            <a:pPr algn="just">
              <a:buFont typeface="Wingdings" pitchFamily="2" charset="2"/>
              <a:buChar char="§"/>
            </a:pPr>
            <a:r>
              <a:rPr lang="en-US" dirty="0" smtClean="0"/>
              <a:t>Cheating</a:t>
            </a:r>
          </a:p>
          <a:p>
            <a:pPr marL="266700" lvl="1" indent="0" algn="just">
              <a:buNone/>
            </a:pPr>
            <a:r>
              <a:rPr lang="en-US" dirty="0"/>
              <a:t>The Internet has opened up new opportunities for students to cheat. Your child needs to know that cutting and pasting someone else's work – even if she re-words it – is always plagiarism and can land her in big trouble at school. It's a good idea to check your child's work before she hands it in. Try googling the paper to see if it resembles any other online content or plugging your child's assignment into an online plagiarism checker such as </a:t>
            </a:r>
            <a:r>
              <a:rPr lang="en-US" dirty="0" err="1"/>
              <a:t>Copyscape</a:t>
            </a:r>
            <a:r>
              <a:rPr lang="en-US" dirty="0"/>
              <a:t> or </a:t>
            </a:r>
            <a:r>
              <a:rPr lang="en-US" dirty="0" err="1"/>
              <a:t>Dustball</a:t>
            </a:r>
            <a:r>
              <a:rPr lang="en-US" dirty="0"/>
              <a:t>.  Teachers are most definitely using these tools, so it would behoove you to understand them and use them to you/your child’s advantage. </a:t>
            </a:r>
            <a:endParaRPr lang="en-US" dirty="0" smtClean="0"/>
          </a:p>
          <a:p>
            <a:pPr algn="just">
              <a:buFont typeface="Wingdings" pitchFamily="2" charset="2"/>
              <a:buChar char="§"/>
            </a:pPr>
            <a:r>
              <a:rPr lang="en-US" dirty="0" smtClean="0"/>
              <a:t>Bullying</a:t>
            </a:r>
          </a:p>
          <a:p>
            <a:pPr algn="just">
              <a:buFont typeface="Wingdings" pitchFamily="2" charset="2"/>
              <a:buChar char="§"/>
            </a:pPr>
            <a:r>
              <a:rPr lang="en-US" dirty="0"/>
              <a:t>Defamation </a:t>
            </a:r>
          </a:p>
          <a:p>
            <a:pPr algn="just">
              <a:buFont typeface="Wingdings" pitchFamily="2" charset="2"/>
              <a:buChar char="§"/>
            </a:pPr>
            <a:r>
              <a:rPr lang="en-US" dirty="0"/>
              <a:t>Bad </a:t>
            </a:r>
            <a:r>
              <a:rPr lang="en-US" dirty="0" smtClean="0"/>
              <a:t>Sources</a:t>
            </a:r>
          </a:p>
          <a:p>
            <a:pPr algn="just">
              <a:buFont typeface="Wingdings" pitchFamily="2" charset="2"/>
              <a:buChar char="§"/>
            </a:pPr>
            <a:r>
              <a:rPr lang="en-US" dirty="0" smtClean="0"/>
              <a:t>Hacking</a:t>
            </a:r>
          </a:p>
          <a:p>
            <a:pPr marL="0" indent="0" algn="just">
              <a:buNone/>
            </a:pPr>
            <a:endParaRPr lang="en-US" dirty="0"/>
          </a:p>
          <a:p>
            <a:pPr algn="just"/>
            <a:endParaRPr lang="en-US" dirty="0"/>
          </a:p>
          <a:p>
            <a:pPr algn="just"/>
            <a:endParaRPr lang="en-US" dirty="0"/>
          </a:p>
          <a:p>
            <a:pPr algn="just"/>
            <a:endParaRPr lang="en-US" dirty="0"/>
          </a:p>
        </p:txBody>
      </p:sp>
      <p:pic>
        <p:nvPicPr>
          <p:cNvPr id="5122" name="Picture 2" descr="E:\my project\powerpoint\ukno\New Folder (4)\3.png"/>
          <p:cNvPicPr>
            <a:picLocks noChangeAspect="1" noChangeArrowheads="1"/>
          </p:cNvPicPr>
          <p:nvPr/>
        </p:nvPicPr>
        <p:blipFill>
          <a:blip r:embed="rId2"/>
          <a:srcRect/>
          <a:stretch>
            <a:fillRect/>
          </a:stretch>
        </p:blipFill>
        <p:spPr bwMode="auto">
          <a:xfrm>
            <a:off x="0" y="3086099"/>
            <a:ext cx="3884017" cy="3043283"/>
          </a:xfrm>
          <a:prstGeom prst="rect">
            <a:avLst/>
          </a:prstGeom>
          <a:noFill/>
        </p:spPr>
      </p:pic>
    </p:spTree>
    <p:extLst>
      <p:ext uri="{BB962C8B-B14F-4D97-AF65-F5344CB8AC3E}">
        <p14:creationId xmlns:p14="http://schemas.microsoft.com/office/powerpoint/2010/main" val="19406551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2460"/>
            <a:ext cx="11353800" cy="1325563"/>
          </a:xfrm>
        </p:spPr>
        <p:txBody>
          <a:bodyPr>
            <a:normAutofit/>
          </a:bodyPr>
          <a:lstStyle/>
          <a:p>
            <a:r>
              <a:rPr lang="en-US" sz="4100" b="1" dirty="0"/>
              <a:t>Maximizing the Academic Benefits of the Internet </a:t>
            </a:r>
            <a:r>
              <a:rPr lang="en-US" sz="4100" dirty="0"/>
              <a:t/>
            </a:r>
            <a:br>
              <a:rPr lang="en-US" sz="4100" dirty="0"/>
            </a:br>
            <a:endParaRPr lang="en-US" sz="4100" dirty="0"/>
          </a:p>
        </p:txBody>
      </p:sp>
      <p:sp>
        <p:nvSpPr>
          <p:cNvPr id="3" name="Content Placeholder 2"/>
          <p:cNvSpPr>
            <a:spLocks noGrp="1"/>
          </p:cNvSpPr>
          <p:nvPr>
            <p:ph idx="1"/>
          </p:nvPr>
        </p:nvSpPr>
        <p:spPr>
          <a:xfrm>
            <a:off x="199546" y="1422009"/>
            <a:ext cx="11687827" cy="4351338"/>
          </a:xfrm>
        </p:spPr>
        <p:txBody>
          <a:bodyPr>
            <a:normAutofit lnSpcReduction="10000"/>
          </a:bodyPr>
          <a:lstStyle/>
          <a:p>
            <a:pPr algn="just"/>
            <a:r>
              <a:rPr lang="en-US" dirty="0"/>
              <a:t>Rapid-Fire Communication</a:t>
            </a:r>
          </a:p>
          <a:p>
            <a:pPr marL="266700" lvl="1" indent="12700" algn="just">
              <a:buNone/>
            </a:pPr>
            <a:r>
              <a:rPr lang="en-US" dirty="0" smtClean="0"/>
              <a:t>Just a few years ago, </a:t>
            </a:r>
            <a:r>
              <a:rPr lang="en-US" dirty="0"/>
              <a:t>a student might have to wait an entire weekend to get an answer to a single homework problem. But email and class websites mean he can now get in touch with his teacher instantly. Encourage your child to shoot his teacher a quick email if he has a homework question or can't find the answer to a specific problem. You may also want to ask your child's teacher to set up a classroom Facebook page or website so that students can easily access course materials outside of school. </a:t>
            </a:r>
            <a:r>
              <a:rPr lang="en-US" b="1" dirty="0"/>
              <a:t> </a:t>
            </a:r>
            <a:endParaRPr lang="en-US" dirty="0"/>
          </a:p>
          <a:p>
            <a:pPr algn="just"/>
            <a:r>
              <a:rPr lang="en-US" dirty="0" smtClean="0"/>
              <a:t>Proper </a:t>
            </a:r>
            <a:r>
              <a:rPr lang="en-US" dirty="0"/>
              <a:t>Research Techniques</a:t>
            </a:r>
          </a:p>
          <a:p>
            <a:pPr algn="just"/>
            <a:r>
              <a:rPr lang="en-US" dirty="0"/>
              <a:t>Online Tutorials and Supplemental Material </a:t>
            </a:r>
          </a:p>
          <a:p>
            <a:pPr algn="just"/>
            <a:r>
              <a:rPr lang="en-US" dirty="0"/>
              <a:t>Collaborating With Other Students </a:t>
            </a:r>
            <a:endParaRPr lang="en-US" dirty="0" smtClean="0"/>
          </a:p>
          <a:p>
            <a:pPr algn="just"/>
            <a:r>
              <a:rPr lang="en-US" dirty="0" smtClean="0"/>
              <a:t>When to </a:t>
            </a:r>
            <a:r>
              <a:rPr lang="en-US" dirty="0"/>
              <a:t>Abandon the Computer </a:t>
            </a:r>
          </a:p>
          <a:p>
            <a:pPr algn="just"/>
            <a:endParaRPr lang="en-US" dirty="0"/>
          </a:p>
        </p:txBody>
      </p:sp>
      <p:pic>
        <p:nvPicPr>
          <p:cNvPr id="6146" name="Picture 2" descr="E:\my project\powerpoint\ukno\New Folder (4)\4.png"/>
          <p:cNvPicPr>
            <a:picLocks noChangeAspect="1" noChangeArrowheads="1"/>
          </p:cNvPicPr>
          <p:nvPr/>
        </p:nvPicPr>
        <p:blipFill>
          <a:blip r:embed="rId2"/>
          <a:srcRect/>
          <a:stretch>
            <a:fillRect/>
          </a:stretch>
        </p:blipFill>
        <p:spPr bwMode="auto">
          <a:xfrm>
            <a:off x="7627938" y="3094038"/>
            <a:ext cx="4224337" cy="3309937"/>
          </a:xfrm>
          <a:prstGeom prst="rect">
            <a:avLst/>
          </a:prstGeom>
          <a:noFill/>
        </p:spPr>
      </p:pic>
    </p:spTree>
    <p:extLst>
      <p:ext uri="{BB962C8B-B14F-4D97-AF65-F5344CB8AC3E}">
        <p14:creationId xmlns:p14="http://schemas.microsoft.com/office/powerpoint/2010/main" val="488489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900" y="37360"/>
            <a:ext cx="11011247" cy="1325563"/>
          </a:xfrm>
        </p:spPr>
        <p:txBody>
          <a:bodyPr/>
          <a:lstStyle/>
          <a:p>
            <a:r>
              <a:rPr lang="en-US" b="1" dirty="0"/>
              <a:t>Mobile Phones and the Internet </a:t>
            </a:r>
            <a:endParaRPr lang="en-US" dirty="0"/>
          </a:p>
        </p:txBody>
      </p:sp>
      <p:sp>
        <p:nvSpPr>
          <p:cNvPr id="3" name="Content Placeholder 2"/>
          <p:cNvSpPr>
            <a:spLocks noGrp="1"/>
          </p:cNvSpPr>
          <p:nvPr>
            <p:ph idx="1"/>
          </p:nvPr>
        </p:nvSpPr>
        <p:spPr>
          <a:xfrm>
            <a:off x="186846" y="1507642"/>
            <a:ext cx="11687827" cy="4351338"/>
          </a:xfrm>
        </p:spPr>
        <p:txBody>
          <a:bodyPr>
            <a:normAutofit/>
          </a:bodyPr>
          <a:lstStyle/>
          <a:p>
            <a:pPr>
              <a:buFont typeface="Wingdings" pitchFamily="2" charset="2"/>
              <a:buChar char="§"/>
            </a:pPr>
            <a:r>
              <a:rPr lang="en-US" dirty="0"/>
              <a:t>Phones at School </a:t>
            </a:r>
          </a:p>
          <a:p>
            <a:pPr>
              <a:buFont typeface="Wingdings" pitchFamily="2" charset="2"/>
              <a:buChar char="§"/>
            </a:pPr>
            <a:r>
              <a:rPr lang="en-US" dirty="0"/>
              <a:t>Texting and Data Overload</a:t>
            </a:r>
          </a:p>
          <a:p>
            <a:pPr>
              <a:buFont typeface="Wingdings" pitchFamily="2" charset="2"/>
              <a:buChar char="§"/>
            </a:pPr>
            <a:r>
              <a:rPr lang="en-US" dirty="0"/>
              <a:t>Internet Usage and </a:t>
            </a:r>
            <a:r>
              <a:rPr lang="en-US" dirty="0" smtClean="0"/>
              <a:t>Apps</a:t>
            </a:r>
          </a:p>
          <a:p>
            <a:endParaRPr lang="en-US" dirty="0"/>
          </a:p>
        </p:txBody>
      </p:sp>
      <p:pic>
        <p:nvPicPr>
          <p:cNvPr id="7170" name="Picture 2" descr="E:\my project\powerpoint\ukno\New Folder (4)\5.png"/>
          <p:cNvPicPr>
            <a:picLocks noChangeAspect="1" noChangeArrowheads="1"/>
          </p:cNvPicPr>
          <p:nvPr/>
        </p:nvPicPr>
        <p:blipFill>
          <a:blip r:embed="rId2"/>
          <a:srcRect/>
          <a:stretch>
            <a:fillRect/>
          </a:stretch>
        </p:blipFill>
        <p:spPr bwMode="auto">
          <a:xfrm>
            <a:off x="-1237750" y="2464702"/>
            <a:ext cx="5973762" cy="4680681"/>
          </a:xfrm>
          <a:prstGeom prst="rect">
            <a:avLst/>
          </a:prstGeom>
          <a:noFill/>
        </p:spPr>
      </p:pic>
      <p:sp>
        <p:nvSpPr>
          <p:cNvPr id="5" name="Rectangle 4"/>
          <p:cNvSpPr/>
          <p:nvPr/>
        </p:nvSpPr>
        <p:spPr>
          <a:xfrm>
            <a:off x="2834641" y="3213465"/>
            <a:ext cx="9252856" cy="2649443"/>
          </a:xfrm>
          <a:prstGeom prst="rect">
            <a:avLst/>
          </a:prstGeom>
        </p:spPr>
        <p:txBody>
          <a:bodyPr wrap="square">
            <a:spAutoFit/>
          </a:bodyPr>
          <a:lstStyle/>
          <a:p>
            <a:pPr marL="685800" lvl="1" indent="-228600" algn="just">
              <a:lnSpc>
                <a:spcPct val="90000"/>
              </a:lnSpc>
              <a:spcBef>
                <a:spcPts val="500"/>
              </a:spcBef>
              <a:buFont typeface="Arial" panose="020B0604020202020204" pitchFamily="34" charset="0"/>
              <a:buChar char="•"/>
            </a:pPr>
            <a:r>
              <a:rPr lang="en-US" sz="2000" dirty="0" smtClean="0">
                <a:solidFill>
                  <a:prstClr val="white"/>
                </a:solidFill>
              </a:rPr>
              <a:t>It can be challenging to monitor your child's Internet usage online, especially when it comes to phone applications. Some apps have inappropriate content, so you might want to ask your phone provider about limiting your child's ability to download apps. Don't link your credit card to your child's phone; this prevents her from downloading a paid app without your permission. </a:t>
            </a:r>
          </a:p>
          <a:p>
            <a:pPr marL="685800" lvl="1" indent="-228600" algn="just">
              <a:lnSpc>
                <a:spcPct val="90000"/>
              </a:lnSpc>
              <a:spcBef>
                <a:spcPts val="500"/>
              </a:spcBef>
              <a:buFont typeface="Arial" panose="020B0604020202020204" pitchFamily="34" charset="0"/>
              <a:buChar char="•"/>
            </a:pPr>
            <a:r>
              <a:rPr lang="en-US" sz="2000" dirty="0" smtClean="0">
                <a:solidFill>
                  <a:prstClr val="white"/>
                </a:solidFill>
              </a:rPr>
              <a:t>You'll also want to periodically check your child's phone Internet history. </a:t>
            </a:r>
            <a:r>
              <a:rPr lang="en-US" sz="2000" dirty="0" err="1" smtClean="0">
                <a:solidFill>
                  <a:prstClr val="white"/>
                </a:solidFill>
              </a:rPr>
              <a:t>uKnowKids</a:t>
            </a:r>
            <a:r>
              <a:rPr lang="en-US" sz="2000" dirty="0" smtClean="0">
                <a:solidFill>
                  <a:prstClr val="white"/>
                </a:solidFill>
              </a:rPr>
              <a:t> can help you keep track of your child's text messages, check-ins, download data, and location information, making it much easier to ensure she's using her phone only in the ways you've given her permission to. </a:t>
            </a:r>
            <a:endParaRPr lang="en-US" sz="2000" dirty="0">
              <a:solidFill>
                <a:prstClr val="white"/>
              </a:solidFill>
            </a:endParaRPr>
          </a:p>
        </p:txBody>
      </p:sp>
    </p:spTree>
    <p:extLst>
      <p:ext uri="{BB962C8B-B14F-4D97-AF65-F5344CB8AC3E}">
        <p14:creationId xmlns:p14="http://schemas.microsoft.com/office/powerpoint/2010/main" val="27008492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11960"/>
            <a:ext cx="11049347" cy="1325563"/>
          </a:xfrm>
        </p:spPr>
        <p:txBody>
          <a:bodyPr>
            <a:normAutofit/>
          </a:bodyPr>
          <a:lstStyle/>
          <a:p>
            <a:r>
              <a:rPr lang="en-US" b="1" dirty="0" smtClean="0"/>
              <a:t>Download the full text (for free)!</a:t>
            </a:r>
            <a:endParaRPr lang="en-US" b="1" dirty="0"/>
          </a:p>
        </p:txBody>
      </p:sp>
      <p:sp>
        <p:nvSpPr>
          <p:cNvPr id="3" name="Content Placeholder 2"/>
          <p:cNvSpPr>
            <a:spLocks noGrp="1"/>
          </p:cNvSpPr>
          <p:nvPr>
            <p:ph idx="1"/>
          </p:nvPr>
        </p:nvSpPr>
        <p:spPr/>
        <p:txBody>
          <a:bodyPr/>
          <a:lstStyle/>
          <a:p>
            <a:pPr algn="ctr">
              <a:buNone/>
            </a:pPr>
            <a:r>
              <a:rPr lang="en-US" sz="3200" dirty="0" smtClean="0"/>
              <a:t>For the full list of back to school basics for the digital family, including an Internet and mobile phone contract for you and your child to sign and agree upon, download our free eBook</a:t>
            </a:r>
            <a:r>
              <a:rPr lang="en-US" sz="3200" dirty="0"/>
              <a:t>!</a:t>
            </a:r>
            <a:endParaRPr lang="en-US" sz="3200" dirty="0" smtClean="0"/>
          </a:p>
          <a:p>
            <a:pPr marL="0" indent="0" algn="ctr">
              <a:buNone/>
            </a:pPr>
            <a:endParaRPr lang="en-US" dirty="0"/>
          </a:p>
          <a:p>
            <a:pPr marL="0" indent="0" algn="ctr">
              <a:buNone/>
            </a:pPr>
            <a:r>
              <a:rPr lang="en-US" dirty="0" smtClean="0">
                <a:solidFill>
                  <a:srgbClr val="FFFF00"/>
                </a:solidFill>
                <a:hlinkClick r:id="rId2"/>
              </a:rPr>
              <a:t>“Back to School Basics for Digital Families”</a:t>
            </a:r>
            <a:endParaRPr lang="en-US" dirty="0" smtClean="0">
              <a:solidFill>
                <a:srgbClr val="FFFF00"/>
              </a:solidFill>
            </a:endParaRPr>
          </a:p>
          <a:p>
            <a:pPr algn="ctr"/>
            <a:endParaRPr lang="en-US" sz="1600" dirty="0" smtClean="0"/>
          </a:p>
          <a:p>
            <a:pPr marL="0" indent="0" algn="ctr">
              <a:buNone/>
            </a:pPr>
            <a:endParaRPr lang="en-US" sz="1600" dirty="0" smtClean="0">
              <a:hlinkClick r:id="rId3"/>
            </a:endParaRPr>
          </a:p>
        </p:txBody>
      </p:sp>
    </p:spTree>
    <p:extLst>
      <p:ext uri="{BB962C8B-B14F-4D97-AF65-F5344CB8AC3E}">
        <p14:creationId xmlns:p14="http://schemas.microsoft.com/office/powerpoint/2010/main" val="14509025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800</Words>
  <Application>Microsoft Office PowerPoint</Application>
  <PresentationFormat>Custom</PresentationFormat>
  <Paragraphs>43</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Introduction: The Internet and School </vt:lpstr>
      <vt:lpstr>The World of Digital Dangers </vt:lpstr>
      <vt:lpstr>When Technology Becomes a Problem at School  </vt:lpstr>
      <vt:lpstr>Maximizing the Academic Benefits of the Internet  </vt:lpstr>
      <vt:lpstr>Mobile Phones and the Internet </vt:lpstr>
      <vt:lpstr>Download the full text (for free)!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Callie Harris</dc:creator>
  <cp:lastModifiedBy>Computer</cp:lastModifiedBy>
  <cp:revision>9</cp:revision>
  <dcterms:created xsi:type="dcterms:W3CDTF">2013-09-23T16:01:18Z</dcterms:created>
  <dcterms:modified xsi:type="dcterms:W3CDTF">2017-08-18T16:17:40Z</dcterms:modified>
</cp:coreProperties>
</file>