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78"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Farrell" userId="55bac8b4-65ed-4703-a3b0-fdc3e3897f93" providerId="ADAL" clId="{973A2927-18D4-42FD-89EA-5B40E8E78EF6}"/>
    <pc:docChg chg="modSld">
      <pc:chgData name="Hannah Farrell" userId="55bac8b4-65ed-4703-a3b0-fdc3e3897f93" providerId="ADAL" clId="{973A2927-18D4-42FD-89EA-5B40E8E78EF6}" dt="2024-01-12T08:17:38.193" v="0" actId="6549"/>
      <pc:docMkLst>
        <pc:docMk/>
      </pc:docMkLst>
      <pc:sldChg chg="modSp mod">
        <pc:chgData name="Hannah Farrell" userId="55bac8b4-65ed-4703-a3b0-fdc3e3897f93" providerId="ADAL" clId="{973A2927-18D4-42FD-89EA-5B40E8E78EF6}" dt="2024-01-12T08:17:38.193" v="0" actId="6549"/>
        <pc:sldMkLst>
          <pc:docMk/>
          <pc:sldMk cId="0" sldId="256"/>
        </pc:sldMkLst>
        <pc:spChg chg="mod">
          <ac:chgData name="Hannah Farrell" userId="55bac8b4-65ed-4703-a3b0-fdc3e3897f93" providerId="ADAL" clId="{973A2927-18D4-42FD-89EA-5B40E8E78EF6}" dt="2024-01-12T08:17:38.193" v="0" actId="6549"/>
          <ac:spMkLst>
            <pc:docMk/>
            <pc:sldMk cId="0" sldId="256"/>
            <ac:spMk id="58" creationId="{00000000-0000-0000-0000-000000000000}"/>
          </ac:spMkLst>
        </pc:spChg>
      </pc:sldChg>
    </pc:docChg>
  </pc:docChgLst>
  <pc:docChgLst>
    <pc:chgData name="Hannah Farrell" userId="55bac8b4-65ed-4703-a3b0-fdc3e3897f93" providerId="ADAL" clId="{141934E1-4FE1-4476-9E1B-5D007F00A63F}"/>
    <pc:docChg chg="custSel modSld">
      <pc:chgData name="Hannah Farrell" userId="55bac8b4-65ed-4703-a3b0-fdc3e3897f93" providerId="ADAL" clId="{141934E1-4FE1-4476-9E1B-5D007F00A63F}" dt="2024-04-21T15:34:30.970" v="1677" actId="20577"/>
      <pc:docMkLst>
        <pc:docMk/>
      </pc:docMkLst>
      <pc:sldChg chg="modSp mod">
        <pc:chgData name="Hannah Farrell" userId="55bac8b4-65ed-4703-a3b0-fdc3e3897f93" providerId="ADAL" clId="{141934E1-4FE1-4476-9E1B-5D007F00A63F}" dt="2024-04-21T15:34:30.970" v="1677" actId="20577"/>
        <pc:sldMkLst>
          <pc:docMk/>
          <pc:sldMk cId="0" sldId="256"/>
        </pc:sldMkLst>
        <pc:spChg chg="mod">
          <ac:chgData name="Hannah Farrell" userId="55bac8b4-65ed-4703-a3b0-fdc3e3897f93" providerId="ADAL" clId="{141934E1-4FE1-4476-9E1B-5D007F00A63F}" dt="2024-04-15T07:44:03.481" v="271" actId="20577"/>
          <ac:spMkLst>
            <pc:docMk/>
            <pc:sldMk cId="0" sldId="256"/>
            <ac:spMk id="54" creationId="{00000000-0000-0000-0000-000000000000}"/>
          </ac:spMkLst>
        </pc:spChg>
        <pc:spChg chg="mod">
          <ac:chgData name="Hannah Farrell" userId="55bac8b4-65ed-4703-a3b0-fdc3e3897f93" providerId="ADAL" clId="{141934E1-4FE1-4476-9E1B-5D007F00A63F}" dt="2024-04-15T07:43:11.516" v="191" actId="20577"/>
          <ac:spMkLst>
            <pc:docMk/>
            <pc:sldMk cId="0" sldId="256"/>
            <ac:spMk id="55" creationId="{00000000-0000-0000-0000-000000000000}"/>
          </ac:spMkLst>
        </pc:spChg>
        <pc:spChg chg="mod">
          <ac:chgData name="Hannah Farrell" userId="55bac8b4-65ed-4703-a3b0-fdc3e3897f93" providerId="ADAL" clId="{141934E1-4FE1-4476-9E1B-5D007F00A63F}" dt="2024-04-21T15:34:24.230" v="1667" actId="1076"/>
          <ac:spMkLst>
            <pc:docMk/>
            <pc:sldMk cId="0" sldId="256"/>
            <ac:spMk id="56" creationId="{00000000-0000-0000-0000-000000000000}"/>
          </ac:spMkLst>
        </pc:spChg>
        <pc:spChg chg="mod">
          <ac:chgData name="Hannah Farrell" userId="55bac8b4-65ed-4703-a3b0-fdc3e3897f93" providerId="ADAL" clId="{141934E1-4FE1-4476-9E1B-5D007F00A63F}" dt="2024-04-21T15:34:06.064" v="1666" actId="20577"/>
          <ac:spMkLst>
            <pc:docMk/>
            <pc:sldMk cId="0" sldId="256"/>
            <ac:spMk id="57" creationId="{00000000-0000-0000-0000-000000000000}"/>
          </ac:spMkLst>
        </pc:spChg>
        <pc:spChg chg="mod">
          <ac:chgData name="Hannah Farrell" userId="55bac8b4-65ed-4703-a3b0-fdc3e3897f93" providerId="ADAL" clId="{141934E1-4FE1-4476-9E1B-5D007F00A63F}" dt="2024-04-16T18:58:40.818" v="833" actId="20577"/>
          <ac:spMkLst>
            <pc:docMk/>
            <pc:sldMk cId="0" sldId="256"/>
            <ac:spMk id="58" creationId="{00000000-0000-0000-0000-000000000000}"/>
          </ac:spMkLst>
        </pc:spChg>
        <pc:spChg chg="mod">
          <ac:chgData name="Hannah Farrell" userId="55bac8b4-65ed-4703-a3b0-fdc3e3897f93" providerId="ADAL" clId="{141934E1-4FE1-4476-9E1B-5D007F00A63F}" dt="2024-04-21T15:31:16.748" v="1236" actId="113"/>
          <ac:spMkLst>
            <pc:docMk/>
            <pc:sldMk cId="0" sldId="256"/>
            <ac:spMk id="59" creationId="{00000000-0000-0000-0000-000000000000}"/>
          </ac:spMkLst>
        </pc:spChg>
        <pc:spChg chg="mod">
          <ac:chgData name="Hannah Farrell" userId="55bac8b4-65ed-4703-a3b0-fdc3e3897f93" providerId="ADAL" clId="{141934E1-4FE1-4476-9E1B-5D007F00A63F}" dt="2024-04-21T15:31:22.609" v="1238" actId="113"/>
          <ac:spMkLst>
            <pc:docMk/>
            <pc:sldMk cId="0" sldId="256"/>
            <ac:spMk id="60" creationId="{00000000-0000-0000-0000-000000000000}"/>
          </ac:spMkLst>
        </pc:spChg>
        <pc:spChg chg="mod">
          <ac:chgData name="Hannah Farrell" userId="55bac8b4-65ed-4703-a3b0-fdc3e3897f93" providerId="ADAL" clId="{141934E1-4FE1-4476-9E1B-5D007F00A63F}" dt="2024-04-21T15:31:40.193" v="1248" actId="20577"/>
          <ac:spMkLst>
            <pc:docMk/>
            <pc:sldMk cId="0" sldId="256"/>
            <ac:spMk id="61" creationId="{00000000-0000-0000-0000-000000000000}"/>
          </ac:spMkLst>
        </pc:spChg>
        <pc:spChg chg="mod">
          <ac:chgData name="Hannah Farrell" userId="55bac8b4-65ed-4703-a3b0-fdc3e3897f93" providerId="ADAL" clId="{141934E1-4FE1-4476-9E1B-5D007F00A63F}" dt="2024-04-21T15:34:30.970" v="1677" actId="20577"/>
          <ac:spMkLst>
            <pc:docMk/>
            <pc:sldMk cId="0" sldId="256"/>
            <ac:spMk id="62" creationId="{00000000-0000-0000-0000-000000000000}"/>
          </ac:spMkLst>
        </pc:spChg>
        <pc:spChg chg="mod">
          <ac:chgData name="Hannah Farrell" userId="55bac8b4-65ed-4703-a3b0-fdc3e3897f93" providerId="ADAL" clId="{141934E1-4FE1-4476-9E1B-5D007F00A63F}" dt="2024-04-15T07:44:52.869" v="330" actId="20577"/>
          <ac:spMkLst>
            <pc:docMk/>
            <pc:sldMk cId="0" sldId="256"/>
            <ac:spMk id="63" creationId="{00000000-0000-0000-0000-000000000000}"/>
          </ac:spMkLst>
        </pc:spChg>
        <pc:spChg chg="mod">
          <ac:chgData name="Hannah Farrell" userId="55bac8b4-65ed-4703-a3b0-fdc3e3897f93" providerId="ADAL" clId="{141934E1-4FE1-4476-9E1B-5D007F00A63F}" dt="2024-04-15T07:45:29.435" v="443" actId="20577"/>
          <ac:spMkLst>
            <pc:docMk/>
            <pc:sldMk cId="0" sldId="256"/>
            <ac:spMk id="65" creationId="{00000000-0000-0000-0000-000000000000}"/>
          </ac:spMkLst>
        </pc:spChg>
        <pc:spChg chg="mod">
          <ac:chgData name="Hannah Farrell" userId="55bac8b4-65ed-4703-a3b0-fdc3e3897f93" providerId="ADAL" clId="{141934E1-4FE1-4476-9E1B-5D007F00A63F}" dt="2024-04-21T15:32:49.936" v="1407" actId="20577"/>
          <ac:spMkLst>
            <pc:docMk/>
            <pc:sldMk cId="0" sldId="256"/>
            <ac:spMk id="6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2583e880690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2583e880690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5506775" y="3440150"/>
            <a:ext cx="3224700" cy="507900"/>
          </a:xfrm>
          <a:prstGeom prst="rect">
            <a:avLst/>
          </a:prstGeom>
          <a:noFill/>
          <a:ln w="28575" cap="flat" cmpd="sng">
            <a:solidFill>
              <a:srgbClr val="351C7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700" u="sng" dirty="0">
                <a:latin typeface="Comic Sans MS"/>
                <a:ea typeface="Comic Sans MS"/>
                <a:cs typeface="Comic Sans MS"/>
                <a:sym typeface="Comic Sans MS"/>
              </a:rPr>
              <a:t>Spanish </a:t>
            </a:r>
            <a:endParaRPr sz="700" u="sng" dirty="0">
              <a:latin typeface="Comic Sans MS"/>
              <a:ea typeface="Comic Sans MS"/>
              <a:cs typeface="Comic Sans MS"/>
              <a:sym typeface="Comic Sans MS"/>
            </a:endParaRPr>
          </a:p>
          <a:p>
            <a:pPr marL="0" lvl="0" indent="0" algn="l" rtl="0">
              <a:spcBef>
                <a:spcPts val="0"/>
              </a:spcBef>
              <a:spcAft>
                <a:spcPts val="0"/>
              </a:spcAft>
              <a:buNone/>
            </a:pPr>
            <a:endParaRPr sz="700" dirty="0">
              <a:latin typeface="Comic Sans MS"/>
              <a:ea typeface="Comic Sans MS"/>
              <a:cs typeface="Comic Sans MS"/>
              <a:sym typeface="Comic Sans MS"/>
            </a:endParaRPr>
          </a:p>
          <a:p>
            <a:pPr marL="0" lvl="0" indent="0" algn="l" rtl="0">
              <a:spcBef>
                <a:spcPts val="0"/>
              </a:spcBef>
              <a:spcAft>
                <a:spcPts val="0"/>
              </a:spcAft>
              <a:buNone/>
            </a:pPr>
            <a:r>
              <a:rPr lang="en-GB" sz="700" dirty="0">
                <a:latin typeface="Comic Sans MS"/>
                <a:ea typeface="Comic Sans MS"/>
                <a:cs typeface="Comic Sans MS"/>
                <a:sym typeface="Comic Sans MS"/>
              </a:rPr>
              <a:t>We will be learning all things about the “garden”.</a:t>
            </a:r>
            <a:endParaRPr sz="700" dirty="0">
              <a:latin typeface="Comic Sans MS"/>
              <a:ea typeface="Comic Sans MS"/>
              <a:cs typeface="Comic Sans MS"/>
              <a:sym typeface="Comic Sans MS"/>
            </a:endParaRPr>
          </a:p>
        </p:txBody>
      </p:sp>
      <p:sp>
        <p:nvSpPr>
          <p:cNvPr id="55" name="Google Shape;55;p13"/>
          <p:cNvSpPr txBox="1"/>
          <p:nvPr/>
        </p:nvSpPr>
        <p:spPr>
          <a:xfrm>
            <a:off x="5506775" y="4164825"/>
            <a:ext cx="3224700" cy="677078"/>
          </a:xfrm>
          <a:prstGeom prst="rect">
            <a:avLst/>
          </a:prstGeom>
          <a:noFill/>
          <a:ln w="28575" cap="flat" cmpd="sng">
            <a:solidFill>
              <a:srgbClr val="351C7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800" b="1" u="sng" dirty="0">
                <a:highlight>
                  <a:schemeClr val="lt1"/>
                </a:highlight>
                <a:latin typeface="Comic Sans MS"/>
                <a:ea typeface="Comic Sans MS"/>
                <a:cs typeface="Comic Sans MS"/>
                <a:sym typeface="Comic Sans MS"/>
              </a:rPr>
              <a:t>PE</a:t>
            </a:r>
          </a:p>
          <a:p>
            <a:pPr marL="0" lvl="0" indent="0" algn="l" rtl="0">
              <a:spcBef>
                <a:spcPts val="0"/>
              </a:spcBef>
              <a:spcAft>
                <a:spcPts val="0"/>
              </a:spcAft>
              <a:buNone/>
            </a:pPr>
            <a:endParaRPr lang="en-GB" sz="800" b="1" u="sng" dirty="0">
              <a:highlight>
                <a:schemeClr val="lt1"/>
              </a:highlight>
              <a:latin typeface="Comic Sans MS"/>
              <a:ea typeface="Comic Sans MS"/>
              <a:cs typeface="Comic Sans MS"/>
              <a:sym typeface="Comic Sans MS"/>
            </a:endParaRPr>
          </a:p>
          <a:p>
            <a:pPr marL="0" lvl="0" indent="0" algn="l" rtl="0">
              <a:spcBef>
                <a:spcPts val="0"/>
              </a:spcBef>
              <a:spcAft>
                <a:spcPts val="0"/>
              </a:spcAft>
              <a:buNone/>
            </a:pPr>
            <a:r>
              <a:rPr lang="en-GB" sz="800" dirty="0">
                <a:highlight>
                  <a:schemeClr val="lt1"/>
                </a:highlight>
                <a:latin typeface="Comic Sans MS"/>
                <a:ea typeface="Comic Sans MS"/>
                <a:cs typeface="Comic Sans MS"/>
                <a:sym typeface="Comic Sans MS"/>
              </a:rPr>
              <a:t>This half term children will be learning how to “Send and Receive”.</a:t>
            </a:r>
            <a:endParaRPr sz="700" dirty="0">
              <a:highlight>
                <a:schemeClr val="lt1"/>
              </a:highlight>
              <a:latin typeface="Comic Sans MS"/>
              <a:ea typeface="Comic Sans MS"/>
              <a:cs typeface="Comic Sans MS"/>
              <a:sym typeface="Comic Sans MS"/>
            </a:endParaRPr>
          </a:p>
        </p:txBody>
      </p:sp>
      <p:sp>
        <p:nvSpPr>
          <p:cNvPr id="56" name="Google Shape;56;p13"/>
          <p:cNvSpPr txBox="1"/>
          <p:nvPr/>
        </p:nvSpPr>
        <p:spPr>
          <a:xfrm>
            <a:off x="2853438" y="1937815"/>
            <a:ext cx="2396400" cy="1046410"/>
          </a:xfrm>
          <a:prstGeom prst="rect">
            <a:avLst/>
          </a:prstGeom>
          <a:noFill/>
          <a:ln w="28575" cap="flat" cmpd="sng">
            <a:solidFill>
              <a:srgbClr val="351C7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800" b="1" u="sng" dirty="0">
                <a:latin typeface="Comic Sans MS"/>
                <a:ea typeface="Comic Sans MS"/>
                <a:cs typeface="Comic Sans MS"/>
                <a:sym typeface="Comic Sans MS"/>
              </a:rPr>
              <a:t>Maths</a:t>
            </a:r>
            <a:endParaRPr sz="800" b="1" u="sng" dirty="0">
              <a:latin typeface="Comic Sans MS"/>
              <a:ea typeface="Comic Sans MS"/>
              <a:cs typeface="Comic Sans MS"/>
              <a:sym typeface="Comic Sans MS"/>
            </a:endParaRPr>
          </a:p>
          <a:p>
            <a:pPr marL="0" lvl="0" indent="0" algn="l" rtl="0">
              <a:spcBef>
                <a:spcPts val="0"/>
              </a:spcBef>
              <a:spcAft>
                <a:spcPts val="0"/>
              </a:spcAft>
              <a:buNone/>
            </a:pPr>
            <a:r>
              <a:rPr lang="en-GB" sz="800" dirty="0">
                <a:latin typeface="Comic Sans MS"/>
                <a:ea typeface="Comic Sans MS"/>
                <a:cs typeface="Comic Sans MS"/>
                <a:sym typeface="Comic Sans MS"/>
              </a:rPr>
              <a:t>This term children will be learning about fractions, time, statistics and position and direction.</a:t>
            </a:r>
            <a:endParaRPr sz="800" dirty="0">
              <a:solidFill>
                <a:schemeClr val="dk1"/>
              </a:solidFill>
              <a:latin typeface="Comic Sans MS"/>
              <a:ea typeface="Comic Sans MS"/>
              <a:cs typeface="Comic Sans MS"/>
              <a:sym typeface="Comic Sans MS"/>
            </a:endParaRPr>
          </a:p>
          <a:p>
            <a:pPr marL="0" lvl="0" indent="0" algn="l" rtl="0">
              <a:spcBef>
                <a:spcPts val="0"/>
              </a:spcBef>
              <a:spcAft>
                <a:spcPts val="0"/>
              </a:spcAft>
              <a:buNone/>
            </a:pPr>
            <a:r>
              <a:rPr lang="en-GB" sz="800" dirty="0">
                <a:latin typeface="Comic Sans MS"/>
                <a:ea typeface="Comic Sans MS"/>
                <a:cs typeface="Comic Sans MS"/>
                <a:sym typeface="Comic Sans MS"/>
              </a:rPr>
              <a:t>We will also be continuing building our skills of counting in 2s, 5s and 10s and being able to count mentally.</a:t>
            </a:r>
            <a:endParaRPr sz="700" dirty="0">
              <a:latin typeface="Comic Sans MS"/>
              <a:ea typeface="Comic Sans MS"/>
              <a:cs typeface="Comic Sans MS"/>
              <a:sym typeface="Comic Sans MS"/>
            </a:endParaRPr>
          </a:p>
        </p:txBody>
      </p:sp>
      <p:sp>
        <p:nvSpPr>
          <p:cNvPr id="57" name="Google Shape;57;p13"/>
          <p:cNvSpPr txBox="1"/>
          <p:nvPr/>
        </p:nvSpPr>
        <p:spPr>
          <a:xfrm>
            <a:off x="2853450" y="3188325"/>
            <a:ext cx="2396400" cy="784800"/>
          </a:xfrm>
          <a:prstGeom prst="rect">
            <a:avLst/>
          </a:prstGeom>
          <a:noFill/>
          <a:ln w="28575" cap="flat" cmpd="sng">
            <a:solidFill>
              <a:srgbClr val="351C7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800" b="1" u="sng" dirty="0">
                <a:highlight>
                  <a:schemeClr val="lt1"/>
                </a:highlight>
                <a:latin typeface="Comic Sans MS"/>
                <a:ea typeface="Comic Sans MS"/>
                <a:cs typeface="Comic Sans MS"/>
                <a:sym typeface="Comic Sans MS"/>
              </a:rPr>
              <a:t>Geography </a:t>
            </a:r>
            <a:endParaRPr sz="800" dirty="0">
              <a:highlight>
                <a:schemeClr val="lt1"/>
              </a:highlight>
              <a:latin typeface="Comic Sans MS"/>
              <a:ea typeface="Comic Sans MS"/>
              <a:cs typeface="Comic Sans MS"/>
              <a:sym typeface="Comic Sans MS"/>
            </a:endParaRPr>
          </a:p>
          <a:p>
            <a:pPr marL="0" lvl="0" indent="0" algn="l" rtl="0">
              <a:spcBef>
                <a:spcPts val="0"/>
              </a:spcBef>
              <a:spcAft>
                <a:spcPts val="0"/>
              </a:spcAft>
              <a:buNone/>
            </a:pPr>
            <a:endParaRPr sz="800" dirty="0">
              <a:latin typeface="Comic Sans MS"/>
              <a:ea typeface="Comic Sans MS"/>
              <a:cs typeface="Comic Sans MS"/>
              <a:sym typeface="Comic Sans MS"/>
            </a:endParaRPr>
          </a:p>
          <a:p>
            <a:pPr marL="0" lvl="0" indent="0" algn="l" rtl="0">
              <a:spcBef>
                <a:spcPts val="0"/>
              </a:spcBef>
              <a:spcAft>
                <a:spcPts val="0"/>
              </a:spcAft>
              <a:buNone/>
            </a:pPr>
            <a:r>
              <a:rPr lang="en-GB" sz="800" dirty="0">
                <a:latin typeface="Comic Sans MS"/>
                <a:ea typeface="Comic Sans MS"/>
                <a:cs typeface="Comic Sans MS"/>
                <a:sym typeface="Comic Sans MS"/>
              </a:rPr>
              <a:t>This half term the children will be learning about </a:t>
            </a:r>
            <a:r>
              <a:rPr lang="en-GB" sz="800" dirty="0" err="1">
                <a:latin typeface="Comic Sans MS"/>
                <a:ea typeface="Comic Sans MS"/>
                <a:cs typeface="Comic Sans MS"/>
                <a:sym typeface="Comic Sans MS"/>
              </a:rPr>
              <a:t>Yanoami</a:t>
            </a:r>
            <a:r>
              <a:rPr lang="en-GB" sz="800" dirty="0">
                <a:latin typeface="Comic Sans MS"/>
                <a:ea typeface="Comic Sans MS"/>
                <a:cs typeface="Comic Sans MS"/>
                <a:sym typeface="Comic Sans MS"/>
              </a:rPr>
              <a:t> people in the rainforest.</a:t>
            </a:r>
            <a:endParaRPr sz="800" dirty="0">
              <a:latin typeface="Comic Sans MS"/>
              <a:ea typeface="Comic Sans MS"/>
              <a:cs typeface="Comic Sans MS"/>
              <a:sym typeface="Comic Sans MS"/>
            </a:endParaRPr>
          </a:p>
          <a:p>
            <a:pPr marL="0" lvl="0" indent="0" algn="l" rtl="0">
              <a:spcBef>
                <a:spcPts val="0"/>
              </a:spcBef>
              <a:spcAft>
                <a:spcPts val="0"/>
              </a:spcAft>
              <a:buNone/>
            </a:pPr>
            <a:endParaRPr sz="700" dirty="0">
              <a:latin typeface="Comic Sans MS"/>
              <a:ea typeface="Comic Sans MS"/>
              <a:cs typeface="Comic Sans MS"/>
              <a:sym typeface="Comic Sans MS"/>
            </a:endParaRPr>
          </a:p>
        </p:txBody>
      </p:sp>
      <p:sp>
        <p:nvSpPr>
          <p:cNvPr id="58" name="Google Shape;58;p13"/>
          <p:cNvSpPr txBox="1"/>
          <p:nvPr/>
        </p:nvSpPr>
        <p:spPr>
          <a:xfrm>
            <a:off x="5506863" y="259575"/>
            <a:ext cx="3224612" cy="553968"/>
          </a:xfrm>
          <a:prstGeom prst="rect">
            <a:avLst/>
          </a:prstGeom>
          <a:noFill/>
          <a:ln w="28575" cap="flat" cmpd="sng">
            <a:solidFill>
              <a:srgbClr val="351C7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800" b="1" u="sng" dirty="0">
                <a:highlight>
                  <a:schemeClr val="lt1"/>
                </a:highlight>
                <a:latin typeface="Comic Sans MS"/>
                <a:ea typeface="Comic Sans MS"/>
                <a:cs typeface="Comic Sans MS"/>
                <a:sym typeface="Comic Sans MS"/>
              </a:rPr>
              <a:t>PSHE</a:t>
            </a:r>
            <a:endParaRPr sz="800" b="1" u="sng" dirty="0">
              <a:highlight>
                <a:schemeClr val="lt1"/>
              </a:highlight>
              <a:latin typeface="Comic Sans MS"/>
              <a:ea typeface="Comic Sans MS"/>
              <a:cs typeface="Comic Sans MS"/>
              <a:sym typeface="Comic Sans MS"/>
            </a:endParaRPr>
          </a:p>
          <a:p>
            <a:pPr marL="0" lvl="0" indent="0" algn="l" rtl="0">
              <a:spcBef>
                <a:spcPts val="0"/>
              </a:spcBef>
              <a:spcAft>
                <a:spcPts val="0"/>
              </a:spcAft>
              <a:buNone/>
            </a:pPr>
            <a:endParaRPr sz="800" b="1" dirty="0">
              <a:solidFill>
                <a:schemeClr val="dk1"/>
              </a:solidFill>
              <a:highlight>
                <a:schemeClr val="lt1"/>
              </a:highlight>
              <a:latin typeface="Comic Sans MS"/>
              <a:ea typeface="Comic Sans MS"/>
              <a:cs typeface="Comic Sans MS"/>
              <a:sym typeface="Comic Sans MS"/>
            </a:endParaRPr>
          </a:p>
          <a:p>
            <a:pPr marL="0" lvl="0" indent="0" algn="l" rtl="0">
              <a:spcBef>
                <a:spcPts val="0"/>
              </a:spcBef>
              <a:spcAft>
                <a:spcPts val="0"/>
              </a:spcAft>
              <a:buNone/>
            </a:pPr>
            <a:r>
              <a:rPr lang="en-GB" sz="800" dirty="0">
                <a:solidFill>
                  <a:schemeClr val="dk1"/>
                </a:solidFill>
                <a:highlight>
                  <a:schemeClr val="lt1"/>
                </a:highlight>
                <a:latin typeface="Comic Sans MS"/>
                <a:ea typeface="Comic Sans MS"/>
                <a:cs typeface="Comic Sans MS"/>
                <a:sym typeface="Comic Sans MS"/>
              </a:rPr>
              <a:t>This half term the children will be learning all about families.</a:t>
            </a:r>
            <a:endParaRPr sz="700" b="1" dirty="0">
              <a:solidFill>
                <a:schemeClr val="dk1"/>
              </a:solidFill>
              <a:highlight>
                <a:schemeClr val="lt1"/>
              </a:highlight>
              <a:latin typeface="Comic Sans MS"/>
              <a:ea typeface="Comic Sans MS"/>
              <a:cs typeface="Comic Sans MS"/>
              <a:sym typeface="Comic Sans MS"/>
            </a:endParaRPr>
          </a:p>
        </p:txBody>
      </p:sp>
      <p:sp>
        <p:nvSpPr>
          <p:cNvPr id="59" name="Google Shape;59;p13"/>
          <p:cNvSpPr txBox="1"/>
          <p:nvPr/>
        </p:nvSpPr>
        <p:spPr>
          <a:xfrm>
            <a:off x="271225" y="3062712"/>
            <a:ext cx="2396400" cy="677078"/>
          </a:xfrm>
          <a:prstGeom prst="rect">
            <a:avLst/>
          </a:prstGeom>
          <a:noFill/>
          <a:ln w="28575" cap="flat" cmpd="sng">
            <a:solidFill>
              <a:srgbClr val="351C7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800" b="1" u="sng" dirty="0">
                <a:highlight>
                  <a:schemeClr val="lt1"/>
                </a:highlight>
                <a:latin typeface="Comic Sans MS"/>
                <a:ea typeface="Comic Sans MS"/>
                <a:cs typeface="Comic Sans MS"/>
                <a:sym typeface="Comic Sans MS"/>
              </a:rPr>
              <a:t>Art –</a:t>
            </a:r>
            <a:r>
              <a:rPr lang="en-GB" sz="800" b="1" dirty="0">
                <a:highlight>
                  <a:schemeClr val="lt1"/>
                </a:highlight>
                <a:latin typeface="Comic Sans MS"/>
                <a:ea typeface="Comic Sans MS"/>
                <a:cs typeface="Comic Sans MS"/>
                <a:sym typeface="Comic Sans MS"/>
              </a:rPr>
              <a:t> </a:t>
            </a:r>
            <a:r>
              <a:rPr lang="en-GB" sz="800" dirty="0">
                <a:highlight>
                  <a:schemeClr val="lt1"/>
                </a:highlight>
                <a:latin typeface="Comic Sans MS"/>
                <a:ea typeface="Comic Sans MS"/>
                <a:cs typeface="Comic Sans MS"/>
                <a:sym typeface="Comic Sans MS"/>
              </a:rPr>
              <a:t>This term the children will be studying the artist Taro </a:t>
            </a:r>
            <a:r>
              <a:rPr lang="en-GB" sz="800" dirty="0" err="1">
                <a:highlight>
                  <a:schemeClr val="lt1"/>
                </a:highlight>
                <a:latin typeface="Comic Sans MS"/>
                <a:ea typeface="Comic Sans MS"/>
                <a:cs typeface="Comic Sans MS"/>
                <a:sym typeface="Comic Sans MS"/>
              </a:rPr>
              <a:t>Chiezo</a:t>
            </a:r>
            <a:r>
              <a:rPr lang="en-GB" sz="800" dirty="0">
                <a:highlight>
                  <a:schemeClr val="lt1"/>
                </a:highlight>
                <a:latin typeface="Comic Sans MS"/>
                <a:ea typeface="Comic Sans MS"/>
                <a:cs typeface="Comic Sans MS"/>
                <a:sym typeface="Comic Sans MS"/>
              </a:rPr>
              <a:t> and producing their own Lamb Banana.</a:t>
            </a:r>
            <a:endParaRPr lang="en-GB" sz="800" u="sng" dirty="0">
              <a:highlight>
                <a:schemeClr val="lt1"/>
              </a:highlight>
              <a:latin typeface="Comic Sans MS"/>
              <a:ea typeface="Comic Sans MS"/>
              <a:cs typeface="Comic Sans MS"/>
              <a:sym typeface="Comic Sans MS"/>
            </a:endParaRPr>
          </a:p>
          <a:p>
            <a:pPr marL="0" lvl="0" indent="0" algn="l" rtl="0">
              <a:spcBef>
                <a:spcPts val="0"/>
              </a:spcBef>
              <a:spcAft>
                <a:spcPts val="0"/>
              </a:spcAft>
              <a:buNone/>
            </a:pPr>
            <a:endParaRPr lang="en-GB" sz="800" b="1" u="sng" dirty="0">
              <a:highlight>
                <a:schemeClr val="lt1"/>
              </a:highlight>
              <a:latin typeface="Comic Sans MS"/>
              <a:ea typeface="Comic Sans MS"/>
              <a:cs typeface="Comic Sans MS"/>
              <a:sym typeface="Comic Sans MS"/>
            </a:endParaRPr>
          </a:p>
        </p:txBody>
      </p:sp>
      <p:sp>
        <p:nvSpPr>
          <p:cNvPr id="60" name="Google Shape;60;p13"/>
          <p:cNvSpPr txBox="1"/>
          <p:nvPr/>
        </p:nvSpPr>
        <p:spPr>
          <a:xfrm>
            <a:off x="271225" y="1142100"/>
            <a:ext cx="2396400" cy="1631185"/>
          </a:xfrm>
          <a:prstGeom prst="rect">
            <a:avLst/>
          </a:prstGeom>
          <a:noFill/>
          <a:ln w="28575" cap="flat" cmpd="sng">
            <a:solidFill>
              <a:srgbClr val="351C7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000" b="1" u="sng" dirty="0">
                <a:latin typeface="Comic Sans MS"/>
                <a:ea typeface="Comic Sans MS"/>
                <a:cs typeface="Comic Sans MS"/>
                <a:sym typeface="Comic Sans MS"/>
              </a:rPr>
              <a:t>This term in Year 2</a:t>
            </a:r>
          </a:p>
          <a:p>
            <a:pPr marL="0" lvl="0" indent="0" algn="l" rtl="0">
              <a:spcBef>
                <a:spcPts val="0"/>
              </a:spcBef>
              <a:spcAft>
                <a:spcPts val="0"/>
              </a:spcAft>
              <a:buNone/>
            </a:pPr>
            <a:endParaRPr lang="en-GB" sz="1000" b="1" u="sng" dirty="0">
              <a:latin typeface="Comic Sans MS"/>
              <a:ea typeface="Comic Sans MS"/>
              <a:cs typeface="Comic Sans MS"/>
              <a:sym typeface="Comic Sans MS"/>
            </a:endParaRPr>
          </a:p>
          <a:p>
            <a:pPr marL="0" lvl="0" indent="0" algn="l" rtl="0">
              <a:spcBef>
                <a:spcPts val="0"/>
              </a:spcBef>
              <a:spcAft>
                <a:spcPts val="0"/>
              </a:spcAft>
              <a:buNone/>
            </a:pPr>
            <a:r>
              <a:rPr lang="en-GB" sz="1000" dirty="0">
                <a:latin typeface="Comic Sans MS"/>
                <a:ea typeface="Comic Sans MS"/>
                <a:cs typeface="Comic Sans MS"/>
                <a:sym typeface="Comic Sans MS"/>
              </a:rPr>
              <a:t>I am Miss Farrell the class teacher, Miss Mac is the class TA. We also have Miss Muldoon supporting children 1:1. Miss Weston (HLTA) will be teaching the class on a Monday afternoon and Friday morning.</a:t>
            </a:r>
            <a:endParaRPr sz="700" dirty="0">
              <a:latin typeface="Comic Sans MS"/>
              <a:ea typeface="Comic Sans MS"/>
              <a:cs typeface="Comic Sans MS"/>
              <a:sym typeface="Comic Sans MS"/>
            </a:endParaRPr>
          </a:p>
          <a:p>
            <a:pPr marL="0" lvl="0" indent="0" algn="l" rtl="0">
              <a:spcBef>
                <a:spcPts val="0"/>
              </a:spcBef>
              <a:spcAft>
                <a:spcPts val="0"/>
              </a:spcAft>
              <a:buNone/>
            </a:pPr>
            <a:endParaRPr sz="700" dirty="0">
              <a:latin typeface="Comic Sans MS"/>
              <a:ea typeface="Comic Sans MS"/>
              <a:cs typeface="Comic Sans MS"/>
              <a:sym typeface="Comic Sans MS"/>
            </a:endParaRPr>
          </a:p>
          <a:p>
            <a:pPr marL="0" lvl="0" indent="0" algn="l" rtl="0">
              <a:spcBef>
                <a:spcPts val="0"/>
              </a:spcBef>
              <a:spcAft>
                <a:spcPts val="0"/>
              </a:spcAft>
              <a:buNone/>
            </a:pPr>
            <a:endParaRPr sz="700" dirty="0">
              <a:latin typeface="Comic Sans MS"/>
              <a:ea typeface="Comic Sans MS"/>
              <a:cs typeface="Comic Sans MS"/>
              <a:sym typeface="Comic Sans MS"/>
            </a:endParaRPr>
          </a:p>
        </p:txBody>
      </p:sp>
      <p:sp>
        <p:nvSpPr>
          <p:cNvPr id="61" name="Google Shape;61;p13"/>
          <p:cNvSpPr txBox="1"/>
          <p:nvPr/>
        </p:nvSpPr>
        <p:spPr>
          <a:xfrm>
            <a:off x="271225" y="4164825"/>
            <a:ext cx="4978500" cy="800189"/>
          </a:xfrm>
          <a:prstGeom prst="rect">
            <a:avLst/>
          </a:prstGeom>
          <a:noFill/>
          <a:ln w="28575" cap="flat" cmpd="sng">
            <a:solidFill>
              <a:srgbClr val="351C7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800" b="1" u="sng" dirty="0">
                <a:latin typeface="Comic Sans MS"/>
                <a:ea typeface="Comic Sans MS"/>
                <a:cs typeface="Comic Sans MS"/>
                <a:sym typeface="Comic Sans MS"/>
              </a:rPr>
              <a:t>Science – Animals including humans</a:t>
            </a:r>
          </a:p>
          <a:p>
            <a:pPr marL="0" lvl="0" indent="0" algn="l" rtl="0">
              <a:spcBef>
                <a:spcPts val="0"/>
              </a:spcBef>
              <a:spcAft>
                <a:spcPts val="0"/>
              </a:spcAft>
              <a:buNone/>
            </a:pPr>
            <a:r>
              <a:rPr lang="en-GB" sz="800" dirty="0">
                <a:latin typeface="Comic Sans MS"/>
                <a:ea typeface="Comic Sans MS"/>
                <a:cs typeface="Comic Sans MS"/>
                <a:sym typeface="Comic Sans MS"/>
              </a:rPr>
              <a:t>The children will be able to notice that animals including humans have offspring. They will learn about the basic needs of animals including what they need to survive. They will also learn about the importance of exercise for humans.  </a:t>
            </a:r>
            <a:endParaRPr sz="800" dirty="0">
              <a:highlight>
                <a:schemeClr val="lt1"/>
              </a:highlight>
              <a:latin typeface="Comic Sans MS"/>
              <a:ea typeface="Comic Sans MS"/>
              <a:cs typeface="Comic Sans MS"/>
              <a:sym typeface="Comic Sans MS"/>
            </a:endParaRPr>
          </a:p>
          <a:p>
            <a:pPr marL="0" lvl="0" indent="0" algn="l" rtl="0">
              <a:spcBef>
                <a:spcPts val="0"/>
              </a:spcBef>
              <a:spcAft>
                <a:spcPts val="0"/>
              </a:spcAft>
              <a:buNone/>
            </a:pPr>
            <a:endParaRPr sz="800" dirty="0">
              <a:solidFill>
                <a:schemeClr val="dk1"/>
              </a:solidFill>
              <a:highlight>
                <a:schemeClr val="lt1"/>
              </a:highlight>
              <a:latin typeface="Comic Sans MS"/>
              <a:ea typeface="Comic Sans MS"/>
              <a:cs typeface="Comic Sans MS"/>
              <a:sym typeface="Comic Sans MS"/>
            </a:endParaRPr>
          </a:p>
        </p:txBody>
      </p:sp>
      <p:sp>
        <p:nvSpPr>
          <p:cNvPr id="62" name="Google Shape;62;p13"/>
          <p:cNvSpPr txBox="1"/>
          <p:nvPr/>
        </p:nvSpPr>
        <p:spPr>
          <a:xfrm>
            <a:off x="271225" y="262175"/>
            <a:ext cx="2396400" cy="800400"/>
          </a:xfrm>
          <a:prstGeom prst="rect">
            <a:avLst/>
          </a:prstGeom>
          <a:noFill/>
          <a:ln w="28575" cap="flat" cmpd="sng">
            <a:solidFill>
              <a:srgbClr val="351C7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000" b="1" u="sng" dirty="0">
                <a:solidFill>
                  <a:srgbClr val="351C75"/>
                </a:solidFill>
                <a:latin typeface="Comic Sans MS"/>
                <a:ea typeface="Comic Sans MS"/>
                <a:cs typeface="Comic Sans MS"/>
                <a:sym typeface="Comic Sans MS"/>
              </a:rPr>
              <a:t>Dovecot Primary School</a:t>
            </a:r>
            <a:endParaRPr sz="1000" b="1" u="sng" dirty="0">
              <a:solidFill>
                <a:srgbClr val="351C75"/>
              </a:solidFill>
              <a:latin typeface="Comic Sans MS"/>
              <a:ea typeface="Comic Sans MS"/>
              <a:cs typeface="Comic Sans MS"/>
              <a:sym typeface="Comic Sans MS"/>
            </a:endParaRPr>
          </a:p>
          <a:p>
            <a:pPr marL="0" lvl="0" indent="0" algn="l" rtl="0">
              <a:spcBef>
                <a:spcPts val="0"/>
              </a:spcBef>
              <a:spcAft>
                <a:spcPts val="0"/>
              </a:spcAft>
              <a:buNone/>
            </a:pPr>
            <a:r>
              <a:rPr lang="en-GB" sz="1000" b="1" u="sng" dirty="0">
                <a:solidFill>
                  <a:srgbClr val="351C75"/>
                </a:solidFill>
                <a:latin typeface="Comic Sans MS"/>
                <a:ea typeface="Comic Sans MS"/>
                <a:cs typeface="Comic Sans MS"/>
                <a:sym typeface="Comic Sans MS"/>
              </a:rPr>
              <a:t>Year 2 Curriculum Map </a:t>
            </a:r>
            <a:endParaRPr sz="1000" b="1" u="sng" dirty="0">
              <a:solidFill>
                <a:srgbClr val="351C75"/>
              </a:solidFill>
              <a:latin typeface="Comic Sans MS"/>
              <a:ea typeface="Comic Sans MS"/>
              <a:cs typeface="Comic Sans MS"/>
              <a:sym typeface="Comic Sans MS"/>
            </a:endParaRPr>
          </a:p>
          <a:p>
            <a:pPr marL="0" lvl="0" indent="0" algn="l" rtl="0">
              <a:spcBef>
                <a:spcPts val="0"/>
              </a:spcBef>
              <a:spcAft>
                <a:spcPts val="0"/>
              </a:spcAft>
              <a:buNone/>
            </a:pPr>
            <a:r>
              <a:rPr lang="en-GB" sz="1000" b="1" u="sng" dirty="0">
                <a:solidFill>
                  <a:srgbClr val="351C75"/>
                </a:solidFill>
                <a:latin typeface="Comic Sans MS"/>
                <a:ea typeface="Comic Sans MS"/>
                <a:cs typeface="Comic Sans MS"/>
                <a:sym typeface="Comic Sans MS"/>
              </a:rPr>
              <a:t>Summer 1</a:t>
            </a:r>
            <a:endParaRPr sz="1000" b="1" u="sng" dirty="0">
              <a:solidFill>
                <a:srgbClr val="351C75"/>
              </a:solidFill>
              <a:latin typeface="Comic Sans MS"/>
              <a:ea typeface="Comic Sans MS"/>
              <a:cs typeface="Comic Sans MS"/>
              <a:sym typeface="Comic Sans MS"/>
            </a:endParaRPr>
          </a:p>
          <a:p>
            <a:pPr marL="0" lvl="0" indent="0" algn="l" rtl="0">
              <a:spcBef>
                <a:spcPts val="0"/>
              </a:spcBef>
              <a:spcAft>
                <a:spcPts val="0"/>
              </a:spcAft>
              <a:buNone/>
            </a:pPr>
            <a:endParaRPr sz="1000" b="1" u="sng" dirty="0">
              <a:solidFill>
                <a:srgbClr val="351C75"/>
              </a:solidFill>
              <a:latin typeface="Comic Sans MS"/>
              <a:ea typeface="Comic Sans MS"/>
              <a:cs typeface="Comic Sans MS"/>
              <a:sym typeface="Comic Sans MS"/>
            </a:endParaRPr>
          </a:p>
        </p:txBody>
      </p:sp>
      <p:sp>
        <p:nvSpPr>
          <p:cNvPr id="63" name="Google Shape;63;p13"/>
          <p:cNvSpPr txBox="1"/>
          <p:nvPr/>
        </p:nvSpPr>
        <p:spPr>
          <a:xfrm>
            <a:off x="5506875" y="2653463"/>
            <a:ext cx="3224700" cy="553968"/>
          </a:xfrm>
          <a:prstGeom prst="rect">
            <a:avLst/>
          </a:prstGeom>
          <a:noFill/>
          <a:ln w="28575" cap="flat" cmpd="sng">
            <a:solidFill>
              <a:srgbClr val="351C7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800" u="sng" dirty="0">
                <a:latin typeface="Comic Sans MS"/>
                <a:ea typeface="Comic Sans MS"/>
                <a:cs typeface="Comic Sans MS"/>
                <a:sym typeface="Comic Sans MS"/>
              </a:rPr>
              <a:t>Music</a:t>
            </a:r>
            <a:endParaRPr sz="800" u="sng" dirty="0">
              <a:latin typeface="Comic Sans MS"/>
              <a:ea typeface="Comic Sans MS"/>
              <a:cs typeface="Comic Sans MS"/>
              <a:sym typeface="Comic Sans MS"/>
            </a:endParaRPr>
          </a:p>
          <a:p>
            <a:pPr marL="0" lvl="0" indent="0" algn="l" rtl="0">
              <a:spcBef>
                <a:spcPts val="0"/>
              </a:spcBef>
              <a:spcAft>
                <a:spcPts val="0"/>
              </a:spcAft>
              <a:buNone/>
            </a:pPr>
            <a:endParaRPr sz="800" dirty="0">
              <a:latin typeface="Comic Sans MS"/>
              <a:ea typeface="Comic Sans MS"/>
              <a:cs typeface="Comic Sans MS"/>
              <a:sym typeface="Comic Sans MS"/>
            </a:endParaRPr>
          </a:p>
          <a:p>
            <a:pPr marL="0" lvl="0" indent="0" algn="l" rtl="0">
              <a:spcBef>
                <a:spcPts val="0"/>
              </a:spcBef>
              <a:spcAft>
                <a:spcPts val="0"/>
              </a:spcAft>
              <a:buNone/>
            </a:pPr>
            <a:r>
              <a:rPr lang="en-GB" sz="800" dirty="0">
                <a:latin typeface="Comic Sans MS"/>
                <a:ea typeface="Comic Sans MS"/>
                <a:cs typeface="Comic Sans MS"/>
                <a:sym typeface="Comic Sans MS"/>
              </a:rPr>
              <a:t>Using Charanga the children will be exploring improvisation.</a:t>
            </a:r>
            <a:endParaRPr sz="800" dirty="0">
              <a:latin typeface="Comic Sans MS"/>
              <a:ea typeface="Comic Sans MS"/>
              <a:cs typeface="Comic Sans MS"/>
              <a:sym typeface="Comic Sans MS"/>
            </a:endParaRPr>
          </a:p>
        </p:txBody>
      </p:sp>
      <p:sp>
        <p:nvSpPr>
          <p:cNvPr id="64" name="Google Shape;64;p13"/>
          <p:cNvSpPr txBox="1"/>
          <p:nvPr/>
        </p:nvSpPr>
        <p:spPr>
          <a:xfrm>
            <a:off x="5506775" y="1004175"/>
            <a:ext cx="3224713" cy="677078"/>
          </a:xfrm>
          <a:prstGeom prst="rect">
            <a:avLst/>
          </a:prstGeom>
          <a:noFill/>
          <a:ln w="28575" cap="flat" cmpd="sng">
            <a:solidFill>
              <a:srgbClr val="351C7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800" b="1" u="sng" dirty="0">
                <a:latin typeface="Comic Sans MS"/>
                <a:ea typeface="Comic Sans MS"/>
                <a:cs typeface="Comic Sans MS"/>
                <a:sym typeface="Comic Sans MS"/>
              </a:rPr>
              <a:t>RE</a:t>
            </a:r>
            <a:endParaRPr sz="800" dirty="0">
              <a:latin typeface="Comic Sans MS"/>
              <a:ea typeface="Comic Sans MS"/>
              <a:cs typeface="Comic Sans MS"/>
              <a:sym typeface="Comic Sans MS"/>
            </a:endParaRPr>
          </a:p>
          <a:p>
            <a:pPr marL="0" lvl="0" indent="0" algn="l" rtl="0">
              <a:spcBef>
                <a:spcPts val="0"/>
              </a:spcBef>
              <a:spcAft>
                <a:spcPts val="0"/>
              </a:spcAft>
              <a:buNone/>
            </a:pPr>
            <a:endParaRPr sz="800" dirty="0">
              <a:latin typeface="Comic Sans MS"/>
              <a:ea typeface="Comic Sans MS"/>
              <a:cs typeface="Comic Sans MS"/>
              <a:sym typeface="Comic Sans MS"/>
            </a:endParaRPr>
          </a:p>
          <a:p>
            <a:pPr marL="0" lvl="0" indent="0" algn="l" rtl="0">
              <a:spcBef>
                <a:spcPts val="0"/>
              </a:spcBef>
              <a:spcAft>
                <a:spcPts val="0"/>
              </a:spcAft>
              <a:buNone/>
            </a:pPr>
            <a:r>
              <a:rPr lang="en-GB" sz="800" dirty="0">
                <a:latin typeface="Comic Sans MS"/>
                <a:ea typeface="Comic Sans MS"/>
                <a:cs typeface="Comic Sans MS"/>
                <a:sym typeface="Comic Sans MS"/>
              </a:rPr>
              <a:t>This half term the children will be studying the Islam religion and why it is important to pray.</a:t>
            </a:r>
            <a:endParaRPr sz="800" dirty="0">
              <a:latin typeface="Comic Sans MS"/>
              <a:ea typeface="Comic Sans MS"/>
              <a:cs typeface="Comic Sans MS"/>
              <a:sym typeface="Comic Sans MS"/>
            </a:endParaRPr>
          </a:p>
        </p:txBody>
      </p:sp>
      <p:sp>
        <p:nvSpPr>
          <p:cNvPr id="65" name="Google Shape;65;p13"/>
          <p:cNvSpPr txBox="1"/>
          <p:nvPr/>
        </p:nvSpPr>
        <p:spPr>
          <a:xfrm>
            <a:off x="5506775" y="1866800"/>
            <a:ext cx="3224700" cy="677078"/>
          </a:xfrm>
          <a:prstGeom prst="rect">
            <a:avLst/>
          </a:prstGeom>
          <a:noFill/>
          <a:ln w="28575" cap="flat" cmpd="sng">
            <a:solidFill>
              <a:srgbClr val="351C7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800" u="sng" dirty="0">
                <a:latin typeface="Comic Sans MS"/>
                <a:ea typeface="Comic Sans MS"/>
                <a:cs typeface="Comic Sans MS"/>
                <a:sym typeface="Comic Sans MS"/>
              </a:rPr>
              <a:t>Computing</a:t>
            </a:r>
            <a:r>
              <a:rPr lang="en-GB" sz="800" dirty="0">
                <a:latin typeface="Comic Sans MS"/>
                <a:ea typeface="Comic Sans MS"/>
                <a:cs typeface="Comic Sans MS"/>
                <a:sym typeface="Comic Sans MS"/>
              </a:rPr>
              <a:t> </a:t>
            </a:r>
            <a:endParaRPr sz="800" dirty="0">
              <a:latin typeface="Comic Sans MS"/>
              <a:ea typeface="Comic Sans MS"/>
              <a:cs typeface="Comic Sans MS"/>
              <a:sym typeface="Comic Sans MS"/>
            </a:endParaRPr>
          </a:p>
          <a:p>
            <a:pPr marL="0" lvl="0" indent="0" algn="l" rtl="0">
              <a:spcBef>
                <a:spcPts val="0"/>
              </a:spcBef>
              <a:spcAft>
                <a:spcPts val="0"/>
              </a:spcAft>
              <a:buNone/>
            </a:pPr>
            <a:endParaRPr sz="800" dirty="0">
              <a:latin typeface="Comic Sans MS"/>
              <a:ea typeface="Comic Sans MS"/>
              <a:cs typeface="Comic Sans MS"/>
              <a:sym typeface="Comic Sans MS"/>
            </a:endParaRPr>
          </a:p>
          <a:p>
            <a:pPr marL="0" lvl="0" indent="0" algn="l" rtl="0">
              <a:spcBef>
                <a:spcPts val="0"/>
              </a:spcBef>
              <a:spcAft>
                <a:spcPts val="0"/>
              </a:spcAft>
              <a:buNone/>
            </a:pPr>
            <a:r>
              <a:rPr lang="en-GB" sz="800" dirty="0">
                <a:latin typeface="Comic Sans MS"/>
                <a:ea typeface="Comic Sans MS"/>
                <a:cs typeface="Comic Sans MS"/>
                <a:sym typeface="Comic Sans MS"/>
              </a:rPr>
              <a:t>The children will be learning how to “search” effectively and how to make music.</a:t>
            </a:r>
            <a:endParaRPr sz="700" dirty="0">
              <a:latin typeface="Comic Sans MS"/>
              <a:ea typeface="Comic Sans MS"/>
              <a:cs typeface="Comic Sans MS"/>
              <a:sym typeface="Comic Sans MS"/>
            </a:endParaRPr>
          </a:p>
        </p:txBody>
      </p:sp>
      <p:sp>
        <p:nvSpPr>
          <p:cNvPr id="66" name="Google Shape;66;p13"/>
          <p:cNvSpPr txBox="1"/>
          <p:nvPr/>
        </p:nvSpPr>
        <p:spPr>
          <a:xfrm>
            <a:off x="2853438" y="259575"/>
            <a:ext cx="2396400" cy="1538853"/>
          </a:xfrm>
          <a:prstGeom prst="rect">
            <a:avLst/>
          </a:prstGeom>
          <a:noFill/>
          <a:ln w="28575" cap="flat" cmpd="sng">
            <a:solidFill>
              <a:srgbClr val="351C7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800" b="1" u="sng" dirty="0">
                <a:latin typeface="Comic Sans MS"/>
                <a:ea typeface="Comic Sans MS"/>
                <a:cs typeface="Comic Sans MS"/>
                <a:sym typeface="Comic Sans MS"/>
              </a:rPr>
              <a:t>English</a:t>
            </a:r>
            <a:endParaRPr sz="800" b="1" u="sng" dirty="0">
              <a:latin typeface="Comic Sans MS"/>
              <a:ea typeface="Comic Sans MS"/>
              <a:cs typeface="Comic Sans MS"/>
              <a:sym typeface="Comic Sans MS"/>
            </a:endParaRPr>
          </a:p>
          <a:p>
            <a:pPr marL="0" lvl="0" indent="0" algn="l" rtl="0">
              <a:spcBef>
                <a:spcPts val="0"/>
              </a:spcBef>
              <a:spcAft>
                <a:spcPts val="0"/>
              </a:spcAft>
              <a:buNone/>
            </a:pPr>
            <a:r>
              <a:rPr lang="en-GB" sz="800" dirty="0">
                <a:solidFill>
                  <a:schemeClr val="dk1"/>
                </a:solidFill>
                <a:latin typeface="Comic Sans MS"/>
                <a:ea typeface="Comic Sans MS"/>
                <a:cs typeface="Comic Sans MS"/>
                <a:sym typeface="Comic Sans MS"/>
              </a:rPr>
              <a:t>During this term the children will be reading Voices in the Park by Anthony Browne.</a:t>
            </a:r>
            <a:endParaRPr sz="800" dirty="0">
              <a:solidFill>
                <a:schemeClr val="dk1"/>
              </a:solidFill>
              <a:latin typeface="Comic Sans MS"/>
              <a:ea typeface="Comic Sans MS"/>
              <a:cs typeface="Comic Sans MS"/>
              <a:sym typeface="Comic Sans MS"/>
            </a:endParaRPr>
          </a:p>
          <a:p>
            <a:pPr marL="0" lvl="0" indent="0" algn="l" rtl="0">
              <a:spcBef>
                <a:spcPts val="0"/>
              </a:spcBef>
              <a:spcAft>
                <a:spcPts val="0"/>
              </a:spcAft>
              <a:buNone/>
            </a:pPr>
            <a:r>
              <a:rPr lang="en-GB" sz="800" dirty="0">
                <a:solidFill>
                  <a:schemeClr val="dk1"/>
                </a:solidFill>
                <a:latin typeface="Comic Sans MS"/>
                <a:ea typeface="Comic Sans MS"/>
                <a:cs typeface="Comic Sans MS"/>
                <a:sym typeface="Comic Sans MS"/>
              </a:rPr>
              <a:t>They will be building up their knowledge of using noun phrases, subordination and coordination to help them write a story based around Voices in the Park. </a:t>
            </a:r>
            <a:endParaRPr sz="800" dirty="0">
              <a:solidFill>
                <a:schemeClr val="dk1"/>
              </a:solidFill>
              <a:latin typeface="Comic Sans MS"/>
              <a:ea typeface="Comic Sans MS"/>
              <a:cs typeface="Comic Sans MS"/>
              <a:sym typeface="Comic Sans MS"/>
            </a:endParaRPr>
          </a:p>
          <a:p>
            <a:pPr marL="0" lvl="0" indent="0" algn="l" rtl="0">
              <a:spcBef>
                <a:spcPts val="0"/>
              </a:spcBef>
              <a:spcAft>
                <a:spcPts val="0"/>
              </a:spcAft>
              <a:buNone/>
            </a:pPr>
            <a:r>
              <a:rPr lang="en-GB" sz="800" dirty="0">
                <a:solidFill>
                  <a:schemeClr val="dk1"/>
                </a:solidFill>
                <a:latin typeface="Comic Sans MS"/>
                <a:ea typeface="Comic Sans MS"/>
                <a:cs typeface="Comic Sans MS"/>
                <a:sym typeface="Comic Sans MS"/>
              </a:rPr>
              <a:t>They will continue to build on their punctuation skills of using capital letters, finger spaces, full stops, exclamation marks, question marks and commas.</a:t>
            </a:r>
            <a:endParaRPr sz="700" dirty="0">
              <a:solidFill>
                <a:schemeClr val="dk1"/>
              </a:solidFill>
              <a:latin typeface="Comic Sans MS"/>
              <a:ea typeface="Comic Sans MS"/>
              <a:cs typeface="Comic Sans MS"/>
              <a:sym typeface="Comic Sans MS"/>
            </a:endParaRPr>
          </a:p>
        </p:txBody>
      </p:sp>
      <p:pic>
        <p:nvPicPr>
          <p:cNvPr id="67" name="Google Shape;67;p13"/>
          <p:cNvPicPr preferRelativeResize="0"/>
          <p:nvPr/>
        </p:nvPicPr>
        <p:blipFill>
          <a:blip r:embed="rId3">
            <a:alphaModFix/>
          </a:blip>
          <a:stretch>
            <a:fillRect/>
          </a:stretch>
        </p:blipFill>
        <p:spPr>
          <a:xfrm>
            <a:off x="1857886" y="357675"/>
            <a:ext cx="738541" cy="6465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10273</TotalTime>
  <Words>341</Words>
  <Application>Microsoft Office PowerPoint</Application>
  <PresentationFormat>On-screen Show (16:9)</PresentationFormat>
  <Paragraphs>37</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Comic Sans MS</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Dovecot Teacher</dc:creator>
  <cp:lastModifiedBy>Hannah Farrell</cp:lastModifiedBy>
  <cp:revision>10</cp:revision>
  <dcterms:modified xsi:type="dcterms:W3CDTF">2024-04-21T15:34:35Z</dcterms:modified>
</cp:coreProperties>
</file>